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72" r:id="rId6"/>
    <p:sldId id="273" r:id="rId7"/>
    <p:sldId id="259" r:id="rId8"/>
    <p:sldId id="274" r:id="rId9"/>
    <p:sldId id="260" r:id="rId10"/>
    <p:sldId id="283" r:id="rId11"/>
    <p:sldId id="261" r:id="rId12"/>
    <p:sldId id="294" r:id="rId13"/>
    <p:sldId id="275" r:id="rId14"/>
    <p:sldId id="284" r:id="rId15"/>
    <p:sldId id="262" r:id="rId16"/>
    <p:sldId id="276" r:id="rId17"/>
    <p:sldId id="295" r:id="rId18"/>
    <p:sldId id="263" r:id="rId19"/>
    <p:sldId id="305" r:id="rId20"/>
    <p:sldId id="285" r:id="rId21"/>
    <p:sldId id="264" r:id="rId22"/>
    <p:sldId id="293" r:id="rId23"/>
    <p:sldId id="286" r:id="rId24"/>
    <p:sldId id="266" r:id="rId25"/>
    <p:sldId id="292" r:id="rId26"/>
    <p:sldId id="297" r:id="rId27"/>
    <p:sldId id="296" r:id="rId28"/>
    <p:sldId id="298" r:id="rId29"/>
    <p:sldId id="299" r:id="rId30"/>
    <p:sldId id="300" r:id="rId31"/>
    <p:sldId id="301" r:id="rId32"/>
    <p:sldId id="302" r:id="rId33"/>
    <p:sldId id="303" r:id="rId34"/>
    <p:sldId id="287" r:id="rId35"/>
    <p:sldId id="267" r:id="rId36"/>
    <p:sldId id="306" r:id="rId37"/>
    <p:sldId id="288" r:id="rId38"/>
    <p:sldId id="268" r:id="rId39"/>
    <p:sldId id="289" r:id="rId40"/>
    <p:sldId id="265" r:id="rId41"/>
    <p:sldId id="269" r:id="rId42"/>
    <p:sldId id="278" r:id="rId43"/>
    <p:sldId id="279" r:id="rId44"/>
    <p:sldId id="280" r:id="rId45"/>
    <p:sldId id="281" r:id="rId46"/>
    <p:sldId id="290" r:id="rId47"/>
    <p:sldId id="270" r:id="rId48"/>
    <p:sldId id="291" r:id="rId49"/>
    <p:sldId id="271" r:id="rId50"/>
    <p:sldId id="304" r:id="rId51"/>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726"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C8F31-AFA1-4DBD-AE39-97127E650D41}" type="doc">
      <dgm:prSet loTypeId="urn:microsoft.com/office/officeart/2005/8/layout/matrix1" loCatId="matrix" qsTypeId="urn:microsoft.com/office/officeart/2005/8/quickstyle/simple5" qsCatId="simple" csTypeId="urn:microsoft.com/office/officeart/2005/8/colors/accent1_2" csCatId="accent1" phldr="1"/>
      <dgm:spPr/>
      <dgm:t>
        <a:bodyPr/>
        <a:lstStyle/>
        <a:p>
          <a:endParaRPr lang="tr-TR"/>
        </a:p>
      </dgm:t>
    </dgm:pt>
    <dgm:pt modelId="{8916833A-7572-4EEE-8EFA-F39F7CC34CA0}">
      <dgm:prSet phldrT="[Metin]"/>
      <dgm:spPr/>
      <dgm:t>
        <a:bodyPr/>
        <a:lstStyle/>
        <a:p>
          <a:pPr algn="ctr"/>
          <a:r>
            <a:rPr lang="tr-TR" dirty="0" smtClean="0"/>
            <a:t>PROJECT NAME</a:t>
          </a:r>
          <a:endParaRPr lang="tr-TR" dirty="0"/>
        </a:p>
      </dgm:t>
    </dgm:pt>
    <dgm:pt modelId="{E0521C89-0C2D-4FF5-A5FE-5F713C5F6A67}" type="parTrans" cxnId="{8D499E76-B6D6-4C97-BF5E-02A6948F1969}">
      <dgm:prSet/>
      <dgm:spPr/>
      <dgm:t>
        <a:bodyPr/>
        <a:lstStyle/>
        <a:p>
          <a:pPr algn="ctr"/>
          <a:endParaRPr lang="tr-TR"/>
        </a:p>
      </dgm:t>
    </dgm:pt>
    <dgm:pt modelId="{405905CC-913F-4970-87C4-F41979EDC80F}" type="sibTrans" cxnId="{8D499E76-B6D6-4C97-BF5E-02A6948F1969}">
      <dgm:prSet/>
      <dgm:spPr/>
      <dgm:t>
        <a:bodyPr/>
        <a:lstStyle/>
        <a:p>
          <a:pPr algn="ctr"/>
          <a:endParaRPr lang="tr-TR"/>
        </a:p>
      </dgm:t>
    </dgm:pt>
    <dgm:pt modelId="{B550C44F-1548-4567-9B0C-CA20885BBFCD}">
      <dgm:prSet phldrT="[Metin]" custT="1"/>
      <dgm:spPr/>
      <dgm:t>
        <a:bodyPr/>
        <a:lstStyle/>
        <a:p>
          <a:pPr algn="ctr"/>
          <a:r>
            <a:rPr lang="tr-TR" sz="1200" dirty="0"/>
            <a:t>MECHANICAL ENGİNEERS</a:t>
          </a:r>
        </a:p>
        <a:p>
          <a:pPr algn="ctr"/>
          <a:r>
            <a:rPr lang="tr-TR" sz="1200" dirty="0"/>
            <a:t>(ME)</a:t>
          </a:r>
        </a:p>
      </dgm:t>
    </dgm:pt>
    <dgm:pt modelId="{F03C9CBD-7438-4BA9-BF75-5EEED13BAB39}" type="parTrans" cxnId="{7596F1AD-B1B8-4A02-85C7-D03CA68BECF4}">
      <dgm:prSet/>
      <dgm:spPr/>
      <dgm:t>
        <a:bodyPr/>
        <a:lstStyle/>
        <a:p>
          <a:pPr algn="ctr"/>
          <a:endParaRPr lang="tr-TR"/>
        </a:p>
      </dgm:t>
    </dgm:pt>
    <dgm:pt modelId="{64BEDF75-5C38-44AE-8BB9-BAD828160D83}" type="sibTrans" cxnId="{7596F1AD-B1B8-4A02-85C7-D03CA68BECF4}">
      <dgm:prSet/>
      <dgm:spPr/>
      <dgm:t>
        <a:bodyPr/>
        <a:lstStyle/>
        <a:p>
          <a:pPr algn="ctr"/>
          <a:endParaRPr lang="tr-TR"/>
        </a:p>
      </dgm:t>
    </dgm:pt>
    <dgm:pt modelId="{B9547000-7362-4630-9481-56BA29152269}">
      <dgm:prSet phldrT="[Metin]" custT="1"/>
      <dgm:spPr/>
      <dgm:t>
        <a:bodyPr/>
        <a:lstStyle/>
        <a:p>
          <a:pPr algn="ctr"/>
          <a:r>
            <a:rPr lang="tr-TR" sz="1200"/>
            <a:t>CONSTRUCTION MANAGERS</a:t>
          </a:r>
        </a:p>
        <a:p>
          <a:pPr algn="ctr"/>
          <a:r>
            <a:rPr lang="tr-TR" sz="1200"/>
            <a:t>(CM)</a:t>
          </a:r>
        </a:p>
      </dgm:t>
    </dgm:pt>
    <dgm:pt modelId="{4D7187B0-C661-46C5-B340-9A3B7C4D225A}" type="parTrans" cxnId="{3E5A5B10-549C-45F5-B457-49B652449D62}">
      <dgm:prSet/>
      <dgm:spPr/>
      <dgm:t>
        <a:bodyPr/>
        <a:lstStyle/>
        <a:p>
          <a:pPr algn="ctr"/>
          <a:endParaRPr lang="tr-TR"/>
        </a:p>
      </dgm:t>
    </dgm:pt>
    <dgm:pt modelId="{9146E660-8FCB-4966-9262-70A29AB67736}" type="sibTrans" cxnId="{3E5A5B10-549C-45F5-B457-49B652449D62}">
      <dgm:prSet/>
      <dgm:spPr/>
      <dgm:t>
        <a:bodyPr/>
        <a:lstStyle/>
        <a:p>
          <a:pPr algn="ctr"/>
          <a:endParaRPr lang="tr-TR"/>
        </a:p>
      </dgm:t>
    </dgm:pt>
    <dgm:pt modelId="{61CF1071-8376-4CA6-A265-A5E95B71D1D3}">
      <dgm:prSet phldrT="[Metin]" custT="1"/>
      <dgm:spPr/>
      <dgm:t>
        <a:bodyPr/>
        <a:lstStyle/>
        <a:p>
          <a:pPr algn="ctr"/>
          <a:r>
            <a:rPr lang="tr-TR" sz="1200"/>
            <a:t>STRUCTURAL ENGİNEERS</a:t>
          </a:r>
        </a:p>
        <a:p>
          <a:pPr algn="ctr"/>
          <a:r>
            <a:rPr lang="tr-TR" sz="1200"/>
            <a:t>(SE)</a:t>
          </a:r>
        </a:p>
      </dgm:t>
    </dgm:pt>
    <dgm:pt modelId="{0035C1FD-20D1-424F-AAF1-59A3A349503B}" type="parTrans" cxnId="{AEBD2E1E-04DF-4409-82C7-8520B0279B87}">
      <dgm:prSet/>
      <dgm:spPr/>
      <dgm:t>
        <a:bodyPr/>
        <a:lstStyle/>
        <a:p>
          <a:pPr algn="ctr"/>
          <a:endParaRPr lang="tr-TR"/>
        </a:p>
      </dgm:t>
    </dgm:pt>
    <dgm:pt modelId="{418A2178-8B6D-4DDA-A2E0-2EBFE854DD46}" type="sibTrans" cxnId="{AEBD2E1E-04DF-4409-82C7-8520B0279B87}">
      <dgm:prSet/>
      <dgm:spPr/>
      <dgm:t>
        <a:bodyPr/>
        <a:lstStyle/>
        <a:p>
          <a:pPr algn="ctr"/>
          <a:endParaRPr lang="tr-TR"/>
        </a:p>
      </dgm:t>
    </dgm:pt>
    <dgm:pt modelId="{FDB1CBEE-7D4E-4A25-987F-52899442D955}">
      <dgm:prSet phldrT="[Metin]" custT="1"/>
      <dgm:spPr/>
      <dgm:t>
        <a:bodyPr/>
        <a:lstStyle/>
        <a:p>
          <a:pPr algn="ctr"/>
          <a:r>
            <a:rPr lang="tr-TR" sz="1200"/>
            <a:t>LIGHTING/ ELECTRICAL ENGINEERS</a:t>
          </a:r>
        </a:p>
        <a:p>
          <a:pPr algn="ctr"/>
          <a:r>
            <a:rPr lang="tr-TR" sz="1200"/>
            <a:t>(LE)</a:t>
          </a:r>
        </a:p>
      </dgm:t>
    </dgm:pt>
    <dgm:pt modelId="{46E271BE-3FD8-4E64-8CC6-AF2E273B52DD}" type="parTrans" cxnId="{6EB1AD14-06D4-40AB-BE18-2C1300C03449}">
      <dgm:prSet/>
      <dgm:spPr/>
      <dgm:t>
        <a:bodyPr/>
        <a:lstStyle/>
        <a:p>
          <a:pPr algn="ctr"/>
          <a:endParaRPr lang="tr-TR"/>
        </a:p>
      </dgm:t>
    </dgm:pt>
    <dgm:pt modelId="{737324F7-499D-49B3-A025-B31B55F40A6E}" type="sibTrans" cxnId="{6EB1AD14-06D4-40AB-BE18-2C1300C03449}">
      <dgm:prSet/>
      <dgm:spPr/>
      <dgm:t>
        <a:bodyPr/>
        <a:lstStyle/>
        <a:p>
          <a:pPr algn="ctr"/>
          <a:endParaRPr lang="tr-TR"/>
        </a:p>
      </dgm:t>
    </dgm:pt>
    <dgm:pt modelId="{D9E04884-9FC5-4C93-92AB-5FAE6753B406}" type="pres">
      <dgm:prSet presAssocID="{ACEC8F31-AFA1-4DBD-AE39-97127E650D41}" presName="diagram" presStyleCnt="0">
        <dgm:presLayoutVars>
          <dgm:chMax val="1"/>
          <dgm:dir/>
          <dgm:animLvl val="ctr"/>
          <dgm:resizeHandles val="exact"/>
        </dgm:presLayoutVars>
      </dgm:prSet>
      <dgm:spPr/>
      <dgm:t>
        <a:bodyPr/>
        <a:lstStyle/>
        <a:p>
          <a:endParaRPr lang="tr-TR"/>
        </a:p>
      </dgm:t>
    </dgm:pt>
    <dgm:pt modelId="{FB6FF037-16A1-44D4-86A8-733FEC16529E}" type="pres">
      <dgm:prSet presAssocID="{ACEC8F31-AFA1-4DBD-AE39-97127E650D41}" presName="matrix" presStyleCnt="0"/>
      <dgm:spPr/>
      <dgm:t>
        <a:bodyPr/>
        <a:lstStyle/>
        <a:p>
          <a:endParaRPr lang="tr-TR"/>
        </a:p>
      </dgm:t>
    </dgm:pt>
    <dgm:pt modelId="{100C4CE5-DF81-4A87-A62E-21108FDEC347}" type="pres">
      <dgm:prSet presAssocID="{ACEC8F31-AFA1-4DBD-AE39-97127E650D41}" presName="tile1" presStyleLbl="node1" presStyleIdx="0" presStyleCnt="4"/>
      <dgm:spPr/>
      <dgm:t>
        <a:bodyPr/>
        <a:lstStyle/>
        <a:p>
          <a:endParaRPr lang="tr-TR"/>
        </a:p>
      </dgm:t>
    </dgm:pt>
    <dgm:pt modelId="{90BD8B88-C86E-4168-A6CB-B7A67355CBCA}" type="pres">
      <dgm:prSet presAssocID="{ACEC8F31-AFA1-4DBD-AE39-97127E650D41}" presName="tile1text" presStyleLbl="node1" presStyleIdx="0" presStyleCnt="4">
        <dgm:presLayoutVars>
          <dgm:chMax val="0"/>
          <dgm:chPref val="0"/>
          <dgm:bulletEnabled val="1"/>
        </dgm:presLayoutVars>
      </dgm:prSet>
      <dgm:spPr/>
      <dgm:t>
        <a:bodyPr/>
        <a:lstStyle/>
        <a:p>
          <a:endParaRPr lang="tr-TR"/>
        </a:p>
      </dgm:t>
    </dgm:pt>
    <dgm:pt modelId="{1B599040-1E78-4CBD-BEEE-4812300818FA}" type="pres">
      <dgm:prSet presAssocID="{ACEC8F31-AFA1-4DBD-AE39-97127E650D41}" presName="tile2" presStyleLbl="node1" presStyleIdx="1" presStyleCnt="4"/>
      <dgm:spPr/>
      <dgm:t>
        <a:bodyPr/>
        <a:lstStyle/>
        <a:p>
          <a:endParaRPr lang="tr-TR"/>
        </a:p>
      </dgm:t>
    </dgm:pt>
    <dgm:pt modelId="{BEBACD28-34E0-408C-BA7F-E568AF037787}" type="pres">
      <dgm:prSet presAssocID="{ACEC8F31-AFA1-4DBD-AE39-97127E650D41}" presName="tile2text" presStyleLbl="node1" presStyleIdx="1" presStyleCnt="4">
        <dgm:presLayoutVars>
          <dgm:chMax val="0"/>
          <dgm:chPref val="0"/>
          <dgm:bulletEnabled val="1"/>
        </dgm:presLayoutVars>
      </dgm:prSet>
      <dgm:spPr/>
      <dgm:t>
        <a:bodyPr/>
        <a:lstStyle/>
        <a:p>
          <a:endParaRPr lang="tr-TR"/>
        </a:p>
      </dgm:t>
    </dgm:pt>
    <dgm:pt modelId="{B6A0683D-3828-46A0-9DCA-E916B9743C50}" type="pres">
      <dgm:prSet presAssocID="{ACEC8F31-AFA1-4DBD-AE39-97127E650D41}" presName="tile3" presStyleLbl="node1" presStyleIdx="2" presStyleCnt="4"/>
      <dgm:spPr/>
      <dgm:t>
        <a:bodyPr/>
        <a:lstStyle/>
        <a:p>
          <a:endParaRPr lang="tr-TR"/>
        </a:p>
      </dgm:t>
    </dgm:pt>
    <dgm:pt modelId="{879EF03D-C607-4339-A4A1-96F40A31518A}" type="pres">
      <dgm:prSet presAssocID="{ACEC8F31-AFA1-4DBD-AE39-97127E650D41}" presName="tile3text" presStyleLbl="node1" presStyleIdx="2" presStyleCnt="4">
        <dgm:presLayoutVars>
          <dgm:chMax val="0"/>
          <dgm:chPref val="0"/>
          <dgm:bulletEnabled val="1"/>
        </dgm:presLayoutVars>
      </dgm:prSet>
      <dgm:spPr/>
      <dgm:t>
        <a:bodyPr/>
        <a:lstStyle/>
        <a:p>
          <a:endParaRPr lang="tr-TR"/>
        </a:p>
      </dgm:t>
    </dgm:pt>
    <dgm:pt modelId="{BAD48D2E-6DA9-4D90-9EDF-93800F49C467}" type="pres">
      <dgm:prSet presAssocID="{ACEC8F31-AFA1-4DBD-AE39-97127E650D41}" presName="tile4" presStyleLbl="node1" presStyleIdx="3" presStyleCnt="4"/>
      <dgm:spPr/>
      <dgm:t>
        <a:bodyPr/>
        <a:lstStyle/>
        <a:p>
          <a:endParaRPr lang="tr-TR"/>
        </a:p>
      </dgm:t>
    </dgm:pt>
    <dgm:pt modelId="{83744028-8123-4C50-B1E0-476A67C17815}" type="pres">
      <dgm:prSet presAssocID="{ACEC8F31-AFA1-4DBD-AE39-97127E650D41}" presName="tile4text" presStyleLbl="node1" presStyleIdx="3" presStyleCnt="4">
        <dgm:presLayoutVars>
          <dgm:chMax val="0"/>
          <dgm:chPref val="0"/>
          <dgm:bulletEnabled val="1"/>
        </dgm:presLayoutVars>
      </dgm:prSet>
      <dgm:spPr/>
      <dgm:t>
        <a:bodyPr/>
        <a:lstStyle/>
        <a:p>
          <a:endParaRPr lang="tr-TR"/>
        </a:p>
      </dgm:t>
    </dgm:pt>
    <dgm:pt modelId="{6DDD8DA2-6F75-4101-BBE9-53752DAE5AC0}" type="pres">
      <dgm:prSet presAssocID="{ACEC8F31-AFA1-4DBD-AE39-97127E650D41}" presName="centerTile" presStyleLbl="fgShp" presStyleIdx="0" presStyleCnt="1">
        <dgm:presLayoutVars>
          <dgm:chMax val="0"/>
          <dgm:chPref val="0"/>
        </dgm:presLayoutVars>
      </dgm:prSet>
      <dgm:spPr/>
      <dgm:t>
        <a:bodyPr/>
        <a:lstStyle/>
        <a:p>
          <a:endParaRPr lang="tr-TR"/>
        </a:p>
      </dgm:t>
    </dgm:pt>
  </dgm:ptLst>
  <dgm:cxnLst>
    <dgm:cxn modelId="{7596F1AD-B1B8-4A02-85C7-D03CA68BECF4}" srcId="{8916833A-7572-4EEE-8EFA-F39F7CC34CA0}" destId="{B550C44F-1548-4567-9B0C-CA20885BBFCD}" srcOrd="0" destOrd="0" parTransId="{F03C9CBD-7438-4BA9-BF75-5EEED13BAB39}" sibTransId="{64BEDF75-5C38-44AE-8BB9-BAD828160D83}"/>
    <dgm:cxn modelId="{20D6590A-6480-4A83-8207-D0CE6F0611E1}" type="presOf" srcId="{ACEC8F31-AFA1-4DBD-AE39-97127E650D41}" destId="{D9E04884-9FC5-4C93-92AB-5FAE6753B406}" srcOrd="0" destOrd="0" presId="urn:microsoft.com/office/officeart/2005/8/layout/matrix1"/>
    <dgm:cxn modelId="{D631BEE2-DB8A-4DCD-A975-7BB08532B725}" type="presOf" srcId="{8916833A-7572-4EEE-8EFA-F39F7CC34CA0}" destId="{6DDD8DA2-6F75-4101-BBE9-53752DAE5AC0}" srcOrd="0" destOrd="0" presId="urn:microsoft.com/office/officeart/2005/8/layout/matrix1"/>
    <dgm:cxn modelId="{0C8AA816-B638-458D-81B4-D81A12D8D314}" type="presOf" srcId="{FDB1CBEE-7D4E-4A25-987F-52899442D955}" destId="{BAD48D2E-6DA9-4D90-9EDF-93800F49C467}" srcOrd="0" destOrd="0" presId="urn:microsoft.com/office/officeart/2005/8/layout/matrix1"/>
    <dgm:cxn modelId="{C29C3439-F970-4F4A-94F1-D5659F80BF9B}" type="presOf" srcId="{FDB1CBEE-7D4E-4A25-987F-52899442D955}" destId="{83744028-8123-4C50-B1E0-476A67C17815}" srcOrd="1" destOrd="0" presId="urn:microsoft.com/office/officeart/2005/8/layout/matrix1"/>
    <dgm:cxn modelId="{6EB1AD14-06D4-40AB-BE18-2C1300C03449}" srcId="{8916833A-7572-4EEE-8EFA-F39F7CC34CA0}" destId="{FDB1CBEE-7D4E-4A25-987F-52899442D955}" srcOrd="3" destOrd="0" parTransId="{46E271BE-3FD8-4E64-8CC6-AF2E273B52DD}" sibTransId="{737324F7-499D-49B3-A025-B31B55F40A6E}"/>
    <dgm:cxn modelId="{0F204513-0BD5-43F7-863E-A27D9A48F8ED}" type="presOf" srcId="{61CF1071-8376-4CA6-A265-A5E95B71D1D3}" destId="{B6A0683D-3828-46A0-9DCA-E916B9743C50}" srcOrd="0" destOrd="0" presId="urn:microsoft.com/office/officeart/2005/8/layout/matrix1"/>
    <dgm:cxn modelId="{D1353DB5-86F8-41DD-B1A2-7B9A313336D1}" type="presOf" srcId="{B9547000-7362-4630-9481-56BA29152269}" destId="{1B599040-1E78-4CBD-BEEE-4812300818FA}" srcOrd="0" destOrd="0" presId="urn:microsoft.com/office/officeart/2005/8/layout/matrix1"/>
    <dgm:cxn modelId="{D62484DE-E532-487E-AC98-1FC7D649A144}" type="presOf" srcId="{B9547000-7362-4630-9481-56BA29152269}" destId="{BEBACD28-34E0-408C-BA7F-E568AF037787}" srcOrd="1" destOrd="0" presId="urn:microsoft.com/office/officeart/2005/8/layout/matrix1"/>
    <dgm:cxn modelId="{CF6AC264-B855-48A8-A2EF-0A45362796C4}" type="presOf" srcId="{61CF1071-8376-4CA6-A265-A5E95B71D1D3}" destId="{879EF03D-C607-4339-A4A1-96F40A31518A}" srcOrd="1" destOrd="0" presId="urn:microsoft.com/office/officeart/2005/8/layout/matrix1"/>
    <dgm:cxn modelId="{EE5FD807-BAAA-4DCB-8DAD-40FE74E67BED}" type="presOf" srcId="{B550C44F-1548-4567-9B0C-CA20885BBFCD}" destId="{100C4CE5-DF81-4A87-A62E-21108FDEC347}" srcOrd="0" destOrd="0" presId="urn:microsoft.com/office/officeart/2005/8/layout/matrix1"/>
    <dgm:cxn modelId="{AEBD2E1E-04DF-4409-82C7-8520B0279B87}" srcId="{8916833A-7572-4EEE-8EFA-F39F7CC34CA0}" destId="{61CF1071-8376-4CA6-A265-A5E95B71D1D3}" srcOrd="2" destOrd="0" parTransId="{0035C1FD-20D1-424F-AAF1-59A3A349503B}" sibTransId="{418A2178-8B6D-4DDA-A2E0-2EBFE854DD46}"/>
    <dgm:cxn modelId="{48253084-3EB3-4655-BE45-C892B0FED284}" type="presOf" srcId="{B550C44F-1548-4567-9B0C-CA20885BBFCD}" destId="{90BD8B88-C86E-4168-A6CB-B7A67355CBCA}" srcOrd="1" destOrd="0" presId="urn:microsoft.com/office/officeart/2005/8/layout/matrix1"/>
    <dgm:cxn modelId="{8D499E76-B6D6-4C97-BF5E-02A6948F1969}" srcId="{ACEC8F31-AFA1-4DBD-AE39-97127E650D41}" destId="{8916833A-7572-4EEE-8EFA-F39F7CC34CA0}" srcOrd="0" destOrd="0" parTransId="{E0521C89-0C2D-4FF5-A5FE-5F713C5F6A67}" sibTransId="{405905CC-913F-4970-87C4-F41979EDC80F}"/>
    <dgm:cxn modelId="{3E5A5B10-549C-45F5-B457-49B652449D62}" srcId="{8916833A-7572-4EEE-8EFA-F39F7CC34CA0}" destId="{B9547000-7362-4630-9481-56BA29152269}" srcOrd="1" destOrd="0" parTransId="{4D7187B0-C661-46C5-B340-9A3B7C4D225A}" sibTransId="{9146E660-8FCB-4966-9262-70A29AB67736}"/>
    <dgm:cxn modelId="{665B932A-5514-4529-84F4-20D2BB0AEBD8}" type="presParOf" srcId="{D9E04884-9FC5-4C93-92AB-5FAE6753B406}" destId="{FB6FF037-16A1-44D4-86A8-733FEC16529E}" srcOrd="0" destOrd="0" presId="urn:microsoft.com/office/officeart/2005/8/layout/matrix1"/>
    <dgm:cxn modelId="{FCA0A7A9-0142-43E5-AA0C-BB3175B17153}" type="presParOf" srcId="{FB6FF037-16A1-44D4-86A8-733FEC16529E}" destId="{100C4CE5-DF81-4A87-A62E-21108FDEC347}" srcOrd="0" destOrd="0" presId="urn:microsoft.com/office/officeart/2005/8/layout/matrix1"/>
    <dgm:cxn modelId="{074153FF-98B0-4627-AB40-41D2AFF81D21}" type="presParOf" srcId="{FB6FF037-16A1-44D4-86A8-733FEC16529E}" destId="{90BD8B88-C86E-4168-A6CB-B7A67355CBCA}" srcOrd="1" destOrd="0" presId="urn:microsoft.com/office/officeart/2005/8/layout/matrix1"/>
    <dgm:cxn modelId="{CBF2ACB8-D2DD-4409-A358-F98D9D61943F}" type="presParOf" srcId="{FB6FF037-16A1-44D4-86A8-733FEC16529E}" destId="{1B599040-1E78-4CBD-BEEE-4812300818FA}" srcOrd="2" destOrd="0" presId="urn:microsoft.com/office/officeart/2005/8/layout/matrix1"/>
    <dgm:cxn modelId="{08E4FD3B-D41C-4111-9CCF-CCA9C208A3E3}" type="presParOf" srcId="{FB6FF037-16A1-44D4-86A8-733FEC16529E}" destId="{BEBACD28-34E0-408C-BA7F-E568AF037787}" srcOrd="3" destOrd="0" presId="urn:microsoft.com/office/officeart/2005/8/layout/matrix1"/>
    <dgm:cxn modelId="{B81CA5D4-2F60-443B-B540-D86987ACEA1A}" type="presParOf" srcId="{FB6FF037-16A1-44D4-86A8-733FEC16529E}" destId="{B6A0683D-3828-46A0-9DCA-E916B9743C50}" srcOrd="4" destOrd="0" presId="urn:microsoft.com/office/officeart/2005/8/layout/matrix1"/>
    <dgm:cxn modelId="{A5C1CD90-10FC-4807-A1B6-457A4CAC3337}" type="presParOf" srcId="{FB6FF037-16A1-44D4-86A8-733FEC16529E}" destId="{879EF03D-C607-4339-A4A1-96F40A31518A}" srcOrd="5" destOrd="0" presId="urn:microsoft.com/office/officeart/2005/8/layout/matrix1"/>
    <dgm:cxn modelId="{BF105EFE-82DB-41F1-A953-CD92F187040F}" type="presParOf" srcId="{FB6FF037-16A1-44D4-86A8-733FEC16529E}" destId="{BAD48D2E-6DA9-4D90-9EDF-93800F49C467}" srcOrd="6" destOrd="0" presId="urn:microsoft.com/office/officeart/2005/8/layout/matrix1"/>
    <dgm:cxn modelId="{BF343AC2-6CC5-442F-ADF5-E7378E85B22C}" type="presParOf" srcId="{FB6FF037-16A1-44D4-86A8-733FEC16529E}" destId="{83744028-8123-4C50-B1E0-476A67C17815}" srcOrd="7" destOrd="0" presId="urn:microsoft.com/office/officeart/2005/8/layout/matrix1"/>
    <dgm:cxn modelId="{7C73D746-FB72-4B16-8B43-A3AA04F37370}" type="presParOf" srcId="{D9E04884-9FC5-4C93-92AB-5FAE6753B406}" destId="{6DDD8DA2-6F75-4101-BBE9-53752DAE5AC0}"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C4CE5-DF81-4A87-A62E-21108FDEC347}">
      <dsp:nvSpPr>
        <dsp:cNvPr id="0" name=""/>
        <dsp:cNvSpPr/>
      </dsp:nvSpPr>
      <dsp:spPr>
        <a:xfrm rot="16200000">
          <a:off x="291694" y="-291694"/>
          <a:ext cx="1044116" cy="1627505"/>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dirty="0"/>
            <a:t>MECHANICAL ENGİNEERS</a:t>
          </a:r>
        </a:p>
        <a:p>
          <a:pPr lvl="0" algn="ctr" defTabSz="533400">
            <a:lnSpc>
              <a:spcPct val="90000"/>
            </a:lnSpc>
            <a:spcBef>
              <a:spcPct val="0"/>
            </a:spcBef>
            <a:spcAft>
              <a:spcPct val="35000"/>
            </a:spcAft>
          </a:pPr>
          <a:r>
            <a:rPr lang="tr-TR" sz="1200" kern="1200" dirty="0"/>
            <a:t>(ME)</a:t>
          </a:r>
        </a:p>
      </dsp:txBody>
      <dsp:txXfrm rot="5400000">
        <a:off x="-1" y="1"/>
        <a:ext cx="1627505" cy="783087"/>
      </dsp:txXfrm>
    </dsp:sp>
    <dsp:sp modelId="{1B599040-1E78-4CBD-BEEE-4812300818FA}">
      <dsp:nvSpPr>
        <dsp:cNvPr id="0" name=""/>
        <dsp:cNvSpPr/>
      </dsp:nvSpPr>
      <dsp:spPr>
        <a:xfrm>
          <a:off x="1627505" y="0"/>
          <a:ext cx="1627505" cy="1044116"/>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a:t>CONSTRUCTION MANAGERS</a:t>
          </a:r>
        </a:p>
        <a:p>
          <a:pPr lvl="0" algn="ctr" defTabSz="533400">
            <a:lnSpc>
              <a:spcPct val="90000"/>
            </a:lnSpc>
            <a:spcBef>
              <a:spcPct val="0"/>
            </a:spcBef>
            <a:spcAft>
              <a:spcPct val="35000"/>
            </a:spcAft>
          </a:pPr>
          <a:r>
            <a:rPr lang="tr-TR" sz="1200" kern="1200"/>
            <a:t>(CM)</a:t>
          </a:r>
        </a:p>
      </dsp:txBody>
      <dsp:txXfrm>
        <a:off x="1627505" y="0"/>
        <a:ext cx="1627505" cy="783087"/>
      </dsp:txXfrm>
    </dsp:sp>
    <dsp:sp modelId="{B6A0683D-3828-46A0-9DCA-E916B9743C50}">
      <dsp:nvSpPr>
        <dsp:cNvPr id="0" name=""/>
        <dsp:cNvSpPr/>
      </dsp:nvSpPr>
      <dsp:spPr>
        <a:xfrm rot="10800000">
          <a:off x="0" y="1044116"/>
          <a:ext cx="1627505" cy="1044116"/>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a:t>STRUCTURAL ENGİNEERS</a:t>
          </a:r>
        </a:p>
        <a:p>
          <a:pPr lvl="0" algn="ctr" defTabSz="533400">
            <a:lnSpc>
              <a:spcPct val="90000"/>
            </a:lnSpc>
            <a:spcBef>
              <a:spcPct val="0"/>
            </a:spcBef>
            <a:spcAft>
              <a:spcPct val="35000"/>
            </a:spcAft>
          </a:pPr>
          <a:r>
            <a:rPr lang="tr-TR" sz="1200" kern="1200"/>
            <a:t>(SE)</a:t>
          </a:r>
        </a:p>
      </dsp:txBody>
      <dsp:txXfrm rot="10800000">
        <a:off x="0" y="1305145"/>
        <a:ext cx="1627505" cy="783087"/>
      </dsp:txXfrm>
    </dsp:sp>
    <dsp:sp modelId="{BAD48D2E-6DA9-4D90-9EDF-93800F49C467}">
      <dsp:nvSpPr>
        <dsp:cNvPr id="0" name=""/>
        <dsp:cNvSpPr/>
      </dsp:nvSpPr>
      <dsp:spPr>
        <a:xfrm rot="5400000">
          <a:off x="1919199" y="752421"/>
          <a:ext cx="1044116" cy="1627505"/>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tr-TR" sz="1200" kern="1200"/>
            <a:t>LIGHTING/ ELECTRICAL ENGINEERS</a:t>
          </a:r>
        </a:p>
        <a:p>
          <a:pPr lvl="0" algn="ctr" defTabSz="533400">
            <a:lnSpc>
              <a:spcPct val="90000"/>
            </a:lnSpc>
            <a:spcBef>
              <a:spcPct val="0"/>
            </a:spcBef>
            <a:spcAft>
              <a:spcPct val="35000"/>
            </a:spcAft>
          </a:pPr>
          <a:r>
            <a:rPr lang="tr-TR" sz="1200" kern="1200"/>
            <a:t>(LE)</a:t>
          </a:r>
        </a:p>
      </dsp:txBody>
      <dsp:txXfrm rot="-5400000">
        <a:off x="1627505" y="1305145"/>
        <a:ext cx="1627505" cy="783087"/>
      </dsp:txXfrm>
    </dsp:sp>
    <dsp:sp modelId="{6DDD8DA2-6F75-4101-BBE9-53752DAE5AC0}">
      <dsp:nvSpPr>
        <dsp:cNvPr id="0" name=""/>
        <dsp:cNvSpPr/>
      </dsp:nvSpPr>
      <dsp:spPr>
        <a:xfrm>
          <a:off x="1139253" y="783087"/>
          <a:ext cx="976503" cy="522058"/>
        </a:xfrm>
        <a:prstGeom prst="round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PROJECT NAME</a:t>
          </a:r>
          <a:endParaRPr lang="tr-TR" sz="1300" kern="1200" dirty="0"/>
        </a:p>
      </dsp:txBody>
      <dsp:txXfrm>
        <a:off x="1164738" y="808572"/>
        <a:ext cx="925533" cy="47108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22.02.2022</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995686"/>
            <a:ext cx="7772400" cy="1102519"/>
          </a:xfrm>
        </p:spPr>
        <p:txBody>
          <a:bodyPr>
            <a:normAutofit fontScale="90000"/>
          </a:bodyPr>
          <a:lstStyle/>
          <a:p>
            <a:r>
              <a:rPr lang="tr-TR" sz="2700" dirty="0" smtClean="0"/>
              <a:t>BIMVET 3</a:t>
            </a:r>
            <a:r>
              <a:rPr lang="tr-TR" dirty="0" smtClean="0"/>
              <a:t/>
            </a:r>
            <a:br>
              <a:rPr lang="tr-TR" dirty="0" smtClean="0"/>
            </a:br>
            <a:r>
              <a:rPr lang="tr-TR" dirty="0" smtClean="0"/>
              <a:t>BIM EXECUTION PLAN</a:t>
            </a:r>
            <a:endParaRPr lang="tr-TR" dirty="0"/>
          </a:p>
        </p:txBody>
      </p:sp>
      <p:sp>
        <p:nvSpPr>
          <p:cNvPr id="3" name="Alt Başlık 2"/>
          <p:cNvSpPr>
            <a:spLocks noGrp="1"/>
          </p:cNvSpPr>
          <p:nvPr>
            <p:ph type="subTitle" idx="1"/>
          </p:nvPr>
        </p:nvSpPr>
        <p:spPr>
          <a:xfrm>
            <a:off x="1371600" y="2859782"/>
            <a:ext cx="6400800" cy="737220"/>
          </a:xfrm>
        </p:spPr>
        <p:txBody>
          <a:bodyPr/>
          <a:lstStyle/>
          <a:p>
            <a:r>
              <a:rPr lang="tr-TR" dirty="0" smtClean="0"/>
              <a:t>BLOCK IV</a:t>
            </a:r>
            <a:endParaRPr lang="tr-TR" dirty="0"/>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6300192" y="397669"/>
            <a:ext cx="2461260" cy="541020"/>
          </a:xfrm>
          <a:prstGeom prst="rect">
            <a:avLst/>
          </a:prstGeom>
        </p:spPr>
      </p:pic>
    </p:spTree>
    <p:extLst>
      <p:ext uri="{BB962C8B-B14F-4D97-AF65-F5344CB8AC3E}">
        <p14:creationId xmlns:p14="http://schemas.microsoft.com/office/powerpoint/2010/main" val="154635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B</a:t>
            </a:r>
          </a:p>
          <a:p>
            <a:pPr marL="0" indent="0" algn="ctr">
              <a:buNone/>
            </a:pPr>
            <a:r>
              <a:rPr lang="en-US" b="1" dirty="0">
                <a:solidFill>
                  <a:schemeClr val="bg1"/>
                </a:solidFill>
              </a:rPr>
              <a:t>PROJECT INFORMATION</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148457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B: PROJECT </a:t>
            </a:r>
            <a:r>
              <a:rPr lang="en-US" sz="2400" b="1" dirty="0" smtClean="0"/>
              <a:t>INFORMATION</a:t>
            </a:r>
            <a:endParaRPr lang="en-US" sz="2400" b="1" dirty="0"/>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2062103"/>
          </a:xfrm>
          <a:prstGeom prst="rect">
            <a:avLst/>
          </a:prstGeom>
          <a:noFill/>
        </p:spPr>
        <p:txBody>
          <a:bodyPr wrap="square" rtlCol="0">
            <a:spAutoFit/>
          </a:bodyPr>
          <a:lstStyle/>
          <a:p>
            <a:pPr marL="0" lvl="1" algn="just"/>
            <a:r>
              <a:rPr lang="en-US" sz="1400" dirty="0"/>
              <a:t>This section; It is the section that contains information about the project such as the name of the project, the owner of the project, the short project description, the stages of the </a:t>
            </a:r>
            <a:r>
              <a:rPr lang="tr-TR" sz="1400" dirty="0"/>
              <a:t>p</a:t>
            </a:r>
            <a:r>
              <a:rPr lang="en-US" sz="1400" dirty="0" err="1" smtClean="0"/>
              <a:t>roject</a:t>
            </a:r>
            <a:r>
              <a:rPr lang="en-US" sz="1400" dirty="0" smtClean="0"/>
              <a:t>.</a:t>
            </a:r>
            <a:endParaRPr lang="tr-TR" sz="1400" dirty="0" smtClean="0"/>
          </a:p>
          <a:p>
            <a:pPr marL="0" lvl="1" algn="just"/>
            <a:endParaRPr lang="tr-TR" sz="1400" dirty="0" smtClean="0"/>
          </a:p>
          <a:p>
            <a:pPr marL="285750" lvl="1" indent="-285750" algn="just">
              <a:buFont typeface="Arial" panose="020B0604020202020204" pitchFamily="34" charset="0"/>
              <a:buChar char="•"/>
            </a:pPr>
            <a:r>
              <a:rPr lang="en-US" sz="1200" dirty="0" smtClean="0"/>
              <a:t>PROJECT OWNER</a:t>
            </a:r>
            <a:endParaRPr lang="tr-TR" sz="1200" dirty="0" smtClean="0"/>
          </a:p>
          <a:p>
            <a:pPr marL="285750" lvl="1" indent="-285750" algn="just">
              <a:buFont typeface="Arial" panose="020B0604020202020204" pitchFamily="34" charset="0"/>
              <a:buChar char="•"/>
            </a:pPr>
            <a:r>
              <a:rPr lang="tr-TR" sz="1200" dirty="0" smtClean="0"/>
              <a:t>PROJECT NUMBER</a:t>
            </a:r>
            <a:endParaRPr lang="en-US" sz="1200" dirty="0"/>
          </a:p>
          <a:p>
            <a:pPr marL="285750" lvl="1" indent="-285750" algn="just">
              <a:buFont typeface="Arial" panose="020B0604020202020204" pitchFamily="34" charset="0"/>
              <a:buChar char="•"/>
            </a:pPr>
            <a:r>
              <a:rPr lang="en-US" sz="1200" dirty="0" smtClean="0"/>
              <a:t>PROJECT </a:t>
            </a:r>
            <a:r>
              <a:rPr lang="en-US" sz="1200" dirty="0"/>
              <a:t>NAME</a:t>
            </a:r>
          </a:p>
          <a:p>
            <a:pPr marL="285750" lvl="1" indent="-285750" algn="just">
              <a:buFont typeface="Arial" panose="020B0604020202020204" pitchFamily="34" charset="0"/>
              <a:buChar char="•"/>
            </a:pPr>
            <a:r>
              <a:rPr lang="en-US" sz="1200" dirty="0" smtClean="0"/>
              <a:t>PROJECT </a:t>
            </a:r>
            <a:r>
              <a:rPr lang="en-US" sz="1200" dirty="0"/>
              <a:t>LOCATION AND ADDRESS</a:t>
            </a:r>
          </a:p>
          <a:p>
            <a:pPr marL="285750" lvl="1" indent="-285750" algn="just">
              <a:buFont typeface="Arial" panose="020B0604020202020204" pitchFamily="34" charset="0"/>
              <a:buChar char="•"/>
            </a:pPr>
            <a:r>
              <a:rPr lang="en-US" sz="1200" dirty="0" smtClean="0"/>
              <a:t>BRIEF </a:t>
            </a:r>
            <a:r>
              <a:rPr lang="en-US" sz="1200" dirty="0"/>
              <a:t>PROJECT DESCRIPTION</a:t>
            </a:r>
          </a:p>
          <a:p>
            <a:pPr marL="285750" lvl="1" indent="-285750" algn="just">
              <a:buFont typeface="Arial" panose="020B0604020202020204" pitchFamily="34" charset="0"/>
              <a:buChar char="•"/>
            </a:pPr>
            <a:r>
              <a:rPr lang="en-US" sz="1200" dirty="0" smtClean="0"/>
              <a:t>PROJECT </a:t>
            </a:r>
            <a:r>
              <a:rPr lang="en-US" sz="1200" dirty="0"/>
              <a:t>SCHEDULE / PHASES</a:t>
            </a:r>
          </a:p>
          <a:p>
            <a:pPr marL="0" lvl="1" algn="just"/>
            <a:endParaRPr lang="tr-TR" sz="1400" dirty="0"/>
          </a:p>
        </p:txBody>
      </p:sp>
      <p:sp>
        <p:nvSpPr>
          <p:cNvPr id="10" name="Dikdörtgen 9"/>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930126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l Ok Açıklama Balonu 7"/>
          <p:cNvSpPr/>
          <p:nvPr/>
        </p:nvSpPr>
        <p:spPr>
          <a:xfrm rot="16200000">
            <a:off x="3408841" y="-403205"/>
            <a:ext cx="706889" cy="5531051"/>
          </a:xfrm>
          <a:prstGeom prst="leftArrowCallout">
            <a:avLst>
              <a:gd name="adj1" fmla="val 9844"/>
              <a:gd name="adj2" fmla="val 10385"/>
              <a:gd name="adj3" fmla="val 24443"/>
              <a:gd name="adj4" fmla="val 7024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r>
              <a:rPr lang="en-US" sz="2400" b="1" dirty="0"/>
              <a:t>SECTION B: PROJECT </a:t>
            </a:r>
            <a:r>
              <a:rPr lang="en-US" sz="2400" b="1" dirty="0" smtClean="0"/>
              <a:t>INFORMATION</a:t>
            </a:r>
            <a:endParaRPr lang="en-US" sz="2400" b="1" dirty="0"/>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2081535" y="2123164"/>
            <a:ext cx="3672408" cy="276999"/>
          </a:xfrm>
          <a:prstGeom prst="rect">
            <a:avLst/>
          </a:prstGeom>
          <a:noFill/>
        </p:spPr>
        <p:txBody>
          <a:bodyPr wrap="square" rtlCol="0">
            <a:spAutoFit/>
          </a:bodyPr>
          <a:lstStyle/>
          <a:p>
            <a:pPr marL="0" lvl="1" algn="just"/>
            <a:r>
              <a:rPr lang="en-US" sz="1200" dirty="0" smtClean="0">
                <a:solidFill>
                  <a:schemeClr val="bg1"/>
                </a:solidFill>
              </a:rPr>
              <a:t>Necessary </a:t>
            </a:r>
            <a:r>
              <a:rPr lang="en-US" sz="1200" dirty="0">
                <a:solidFill>
                  <a:schemeClr val="bg1"/>
                </a:solidFill>
              </a:rPr>
              <a:t>information can be given as in Table </a:t>
            </a:r>
            <a:r>
              <a:rPr lang="en-US" sz="1200" dirty="0" smtClean="0">
                <a:solidFill>
                  <a:schemeClr val="bg1"/>
                </a:solidFill>
              </a:rPr>
              <a:t>1</a:t>
            </a:r>
            <a:r>
              <a:rPr lang="tr-TR" sz="1200" dirty="0" smtClean="0">
                <a:solidFill>
                  <a:schemeClr val="bg1"/>
                </a:solidFill>
              </a:rPr>
              <a:t>.</a:t>
            </a:r>
            <a:endParaRPr lang="tr-TR" sz="1200" dirty="0">
              <a:solidFill>
                <a:schemeClr val="bg1"/>
              </a:solidFill>
            </a:endParaRPr>
          </a:p>
        </p:txBody>
      </p:sp>
      <p:sp>
        <p:nvSpPr>
          <p:cNvPr id="10" name="Dikdörtgen 9"/>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355" y="2806254"/>
            <a:ext cx="5531048" cy="1539135"/>
          </a:xfrm>
          <a:prstGeom prst="rect">
            <a:avLst/>
          </a:prstGeom>
        </p:spPr>
      </p:pic>
    </p:spTree>
    <p:extLst>
      <p:ext uri="{BB962C8B-B14F-4D97-AF65-F5344CB8AC3E}">
        <p14:creationId xmlns:p14="http://schemas.microsoft.com/office/powerpoint/2010/main" val="383648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B: PROJECT </a:t>
            </a:r>
            <a:r>
              <a:rPr lang="en-US" sz="2400" b="1" dirty="0" smtClean="0"/>
              <a:t>INFORMATION</a:t>
            </a:r>
            <a:endParaRPr lang="en-US" sz="2400" b="1" dirty="0"/>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9" name="Sol Ok Açıklama Balonu 8"/>
          <p:cNvSpPr/>
          <p:nvPr/>
        </p:nvSpPr>
        <p:spPr>
          <a:xfrm rot="16200000">
            <a:off x="3224791" y="-348677"/>
            <a:ext cx="966230" cy="5472610"/>
          </a:xfrm>
          <a:prstGeom prst="leftArrowCallout">
            <a:avLst>
              <a:gd name="adj1" fmla="val 9844"/>
              <a:gd name="adj2" fmla="val 10385"/>
              <a:gd name="adj3" fmla="val 24443"/>
              <a:gd name="adj4" fmla="val 7024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0" name="Metin kutusu 9"/>
          <p:cNvSpPr txBox="1"/>
          <p:nvPr/>
        </p:nvSpPr>
        <p:spPr>
          <a:xfrm>
            <a:off x="1547664" y="1995686"/>
            <a:ext cx="4104456" cy="461665"/>
          </a:xfrm>
          <a:prstGeom prst="rect">
            <a:avLst/>
          </a:prstGeom>
          <a:noFill/>
        </p:spPr>
        <p:txBody>
          <a:bodyPr wrap="square" rtlCol="0">
            <a:spAutoFit/>
          </a:bodyPr>
          <a:lstStyle/>
          <a:p>
            <a:pPr marL="0" lvl="1" algn="ctr"/>
            <a:r>
              <a:rPr lang="en-US" sz="1200" dirty="0">
                <a:solidFill>
                  <a:schemeClr val="bg1"/>
                </a:solidFill>
              </a:rPr>
              <a:t>In addition, when each stage in the project will start and when it will end should be indicated with a table.</a:t>
            </a:r>
          </a:p>
        </p:txBody>
      </p:sp>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924938"/>
            <a:ext cx="5531048" cy="1162973"/>
          </a:xfrm>
          <a:prstGeom prst="rect">
            <a:avLst/>
          </a:prstGeom>
        </p:spPr>
      </p:pic>
    </p:spTree>
    <p:extLst>
      <p:ext uri="{BB962C8B-B14F-4D97-AF65-F5344CB8AC3E}">
        <p14:creationId xmlns:p14="http://schemas.microsoft.com/office/powerpoint/2010/main" val="3489253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C</a:t>
            </a:r>
          </a:p>
          <a:p>
            <a:pPr marL="0" indent="0" algn="ctr">
              <a:buNone/>
            </a:pPr>
            <a:r>
              <a:rPr lang="en-US" b="1" dirty="0">
                <a:solidFill>
                  <a:schemeClr val="bg1"/>
                </a:solidFill>
              </a:rPr>
              <a:t>PROJECT GOALS / BIM USES</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370371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C: PROJECT GOALS / BIM USES</a:t>
            </a:r>
          </a:p>
          <a:p>
            <a:pPr lvl="1"/>
            <a:r>
              <a:rPr lang="en-US" sz="2000" b="1" dirty="0"/>
              <a:t>MAJOR BIM GOALS / OBJECTIVES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954107"/>
          </a:xfrm>
          <a:prstGeom prst="rect">
            <a:avLst/>
          </a:prstGeom>
          <a:noFill/>
        </p:spPr>
        <p:txBody>
          <a:bodyPr wrap="square" rtlCol="0">
            <a:spAutoFit/>
          </a:bodyPr>
          <a:lstStyle/>
          <a:p>
            <a:pPr marL="0" lvl="1" algn="just"/>
            <a:r>
              <a:rPr lang="en-US" sz="1400" dirty="0"/>
              <a:t>The second step in creating an effective BIM Execution Plan is to consider the benefits that BIM can bring to our project and to define the goals we aim to achieve on this basis. To effectively define goals, such goals must be relevant to the project being created, measurable, and achievable for the project team</a:t>
            </a:r>
            <a:r>
              <a:rPr lang="en-US" sz="1400" dirty="0" smtClean="0"/>
              <a:t>.</a:t>
            </a:r>
            <a:endParaRPr lang="tr-TR" sz="1400" dirty="0" smtClean="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88678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l Ok Açıklama Balonu 10"/>
          <p:cNvSpPr/>
          <p:nvPr/>
        </p:nvSpPr>
        <p:spPr>
          <a:xfrm>
            <a:off x="6084168" y="2866178"/>
            <a:ext cx="1728192" cy="1034620"/>
          </a:xfrm>
          <a:prstGeom prst="leftArrowCallout">
            <a:avLst>
              <a:gd name="adj1" fmla="val 9844"/>
              <a:gd name="adj2" fmla="val 10385"/>
              <a:gd name="adj3" fmla="val 24443"/>
              <a:gd name="adj4" fmla="val 7024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r>
              <a:rPr lang="en-US" sz="2400" b="1" dirty="0"/>
              <a:t>SECTION C: PROJECT GOALS / BIM USES</a:t>
            </a:r>
          </a:p>
          <a:p>
            <a:pPr lvl="1"/>
            <a:r>
              <a:rPr lang="en-US" sz="2000" b="1" dirty="0"/>
              <a:t>MAJOR BIM GOALS / OBJECTIVES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523220"/>
          </a:xfrm>
          <a:prstGeom prst="rect">
            <a:avLst/>
          </a:prstGeom>
          <a:noFill/>
        </p:spPr>
        <p:txBody>
          <a:bodyPr wrap="square" rtlCol="0">
            <a:spAutoFit/>
          </a:bodyPr>
          <a:lstStyle/>
          <a:p>
            <a:pPr marL="0" lvl="1" algn="just"/>
            <a:r>
              <a:rPr lang="en-US" sz="1400" dirty="0" smtClean="0"/>
              <a:t>In </a:t>
            </a:r>
            <a:r>
              <a:rPr lang="en-US" sz="1400" dirty="0"/>
              <a:t>addition, since the objectives of the BEP will vary depending on the project characteristics, they should be considered separately for each </a:t>
            </a:r>
            <a:r>
              <a:rPr lang="tr-TR" sz="1400" dirty="0"/>
              <a:t>p</a:t>
            </a:r>
            <a:r>
              <a:rPr lang="en-US" sz="1400" dirty="0" err="1" smtClean="0"/>
              <a:t>roject</a:t>
            </a:r>
            <a:r>
              <a:rPr lang="tr-TR" sz="1400" dirty="0" smtClean="0"/>
              <a:t> </a:t>
            </a:r>
            <a:r>
              <a:rPr lang="en-US" sz="1400" dirty="0" smtClean="0"/>
              <a:t>.</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82" y="2717344"/>
            <a:ext cx="4824654" cy="1263240"/>
          </a:xfrm>
          <a:prstGeom prst="rect">
            <a:avLst/>
          </a:prstGeom>
        </p:spPr>
      </p:pic>
      <p:sp>
        <p:nvSpPr>
          <p:cNvPr id="12" name="Metin kutusu 11"/>
          <p:cNvSpPr txBox="1"/>
          <p:nvPr/>
        </p:nvSpPr>
        <p:spPr>
          <a:xfrm>
            <a:off x="6557392" y="2943740"/>
            <a:ext cx="1254968" cy="830997"/>
          </a:xfrm>
          <a:prstGeom prst="rect">
            <a:avLst/>
          </a:prstGeom>
          <a:noFill/>
        </p:spPr>
        <p:txBody>
          <a:bodyPr wrap="square" rtlCol="0">
            <a:spAutoFit/>
          </a:bodyPr>
          <a:lstStyle/>
          <a:p>
            <a:pPr marL="0" lvl="1" algn="just"/>
            <a:r>
              <a:rPr lang="en-US" sz="1200" dirty="0">
                <a:solidFill>
                  <a:schemeClr val="bg1"/>
                </a:solidFill>
              </a:rPr>
              <a:t>The objectives of the project can be given in a table.</a:t>
            </a:r>
            <a:endParaRPr lang="tr-TR" sz="1200" dirty="0">
              <a:solidFill>
                <a:schemeClr val="bg1"/>
              </a:solidFill>
            </a:endParaRPr>
          </a:p>
        </p:txBody>
      </p:sp>
    </p:spTree>
    <p:extLst>
      <p:ext uri="{BB962C8B-B14F-4D97-AF65-F5344CB8AC3E}">
        <p14:creationId xmlns:p14="http://schemas.microsoft.com/office/powerpoint/2010/main" val="4126718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482" y="2713756"/>
            <a:ext cx="5404234" cy="1266828"/>
          </a:xfrm>
          <a:prstGeom prst="rect">
            <a:avLst/>
          </a:prstGeom>
        </p:spPr>
      </p:pic>
      <p:sp>
        <p:nvSpPr>
          <p:cNvPr id="3" name="İçerik Yer Tutucusu 2"/>
          <p:cNvSpPr>
            <a:spLocks noGrp="1"/>
          </p:cNvSpPr>
          <p:nvPr>
            <p:ph idx="1"/>
          </p:nvPr>
        </p:nvSpPr>
        <p:spPr/>
        <p:txBody>
          <a:bodyPr>
            <a:normAutofit/>
          </a:bodyPr>
          <a:lstStyle/>
          <a:p>
            <a:r>
              <a:rPr lang="en-US" sz="2400" b="1" dirty="0"/>
              <a:t>SECTION C: PROJECT GOALS / BIM USES</a:t>
            </a:r>
          </a:p>
          <a:p>
            <a:pPr lvl="1"/>
            <a:r>
              <a:rPr lang="en-US" sz="2000" b="1" dirty="0"/>
              <a:t>MAJOR BIM GOALS / OBJECTIVES</a:t>
            </a:r>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307777"/>
          </a:xfrm>
          <a:prstGeom prst="rect">
            <a:avLst/>
          </a:prstGeom>
          <a:noFill/>
        </p:spPr>
        <p:txBody>
          <a:bodyPr wrap="square" rtlCol="0">
            <a:spAutoFit/>
          </a:bodyPr>
          <a:lstStyle/>
          <a:p>
            <a:pPr marL="0" lvl="1" algn="just"/>
            <a:r>
              <a:rPr lang="en-US" sz="1400" dirty="0"/>
              <a:t>The table may also include potential BIM Uses.</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2" name="Dikdörtgen 1"/>
          <p:cNvSpPr/>
          <p:nvPr/>
        </p:nvSpPr>
        <p:spPr>
          <a:xfrm>
            <a:off x="4788024" y="2643758"/>
            <a:ext cx="1512168" cy="1514178"/>
          </a:xfrm>
          <a:prstGeom prst="rect">
            <a:avLst/>
          </a:prstGeom>
          <a:noFill/>
          <a:ln>
            <a:solidFill>
              <a:schemeClr val="accent6"/>
            </a:solidFill>
            <a:prstDash val="sysDash"/>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2459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84319"/>
            <a:ext cx="5200942" cy="2042218"/>
          </a:xfrm>
          <a:prstGeom prst="rect">
            <a:avLst/>
          </a:prstGeom>
        </p:spPr>
      </p:pic>
      <p:sp>
        <p:nvSpPr>
          <p:cNvPr id="3" name="İçerik Yer Tutucusu 2"/>
          <p:cNvSpPr>
            <a:spLocks noGrp="1"/>
          </p:cNvSpPr>
          <p:nvPr>
            <p:ph idx="1"/>
          </p:nvPr>
        </p:nvSpPr>
        <p:spPr/>
        <p:txBody>
          <a:bodyPr>
            <a:normAutofit/>
          </a:bodyPr>
          <a:lstStyle/>
          <a:p>
            <a:r>
              <a:rPr lang="en-US" sz="2400" b="1" dirty="0"/>
              <a:t>SECTION C: PROJECT GOALS / BIM USES</a:t>
            </a:r>
          </a:p>
          <a:p>
            <a:pPr lvl="1"/>
            <a:r>
              <a:rPr lang="en-US" sz="2000" b="1" dirty="0"/>
              <a:t>BIM USES</a:t>
            </a:r>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6172542" y="1779662"/>
            <a:ext cx="1783834" cy="2246769"/>
          </a:xfrm>
          <a:prstGeom prst="rect">
            <a:avLst/>
          </a:prstGeom>
          <a:noFill/>
        </p:spPr>
        <p:txBody>
          <a:bodyPr wrap="square" rtlCol="0">
            <a:spAutoFit/>
          </a:bodyPr>
          <a:lstStyle/>
          <a:p>
            <a:pPr marL="0" lvl="1" algn="just"/>
            <a:r>
              <a:rPr lang="en-US" sz="1400" dirty="0"/>
              <a:t>When choosing BIM uses, we need to consider our goals for the project and the results we want. We include the BIM uses we have determined in this section by marking them in the </a:t>
            </a:r>
            <a:r>
              <a:rPr lang="en-US" sz="1400" dirty="0" smtClean="0"/>
              <a:t>table</a:t>
            </a:r>
            <a:r>
              <a:rPr lang="tr-TR" sz="1400" dirty="0" smtClean="0"/>
              <a:t>.</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48175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68237"/>
            <a:ext cx="5200942" cy="2058300"/>
          </a:xfrm>
          <a:prstGeom prst="rect">
            <a:avLst/>
          </a:prstGeom>
        </p:spPr>
      </p:pic>
      <p:sp>
        <p:nvSpPr>
          <p:cNvPr id="3" name="İçerik Yer Tutucusu 2"/>
          <p:cNvSpPr>
            <a:spLocks noGrp="1"/>
          </p:cNvSpPr>
          <p:nvPr>
            <p:ph idx="1"/>
          </p:nvPr>
        </p:nvSpPr>
        <p:spPr/>
        <p:txBody>
          <a:bodyPr>
            <a:normAutofit/>
          </a:bodyPr>
          <a:lstStyle/>
          <a:p>
            <a:r>
              <a:rPr lang="en-US" sz="2400" b="1" dirty="0"/>
              <a:t>SECTION C: PROJECT GOALS / BIM USES</a:t>
            </a:r>
          </a:p>
          <a:p>
            <a:pPr lvl="1"/>
            <a:r>
              <a:rPr lang="en-US" sz="2000" b="1" dirty="0"/>
              <a:t>BIM USES</a:t>
            </a:r>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10" name="Sol Ok Açıklama Balonu 9"/>
          <p:cNvSpPr/>
          <p:nvPr/>
        </p:nvSpPr>
        <p:spPr>
          <a:xfrm>
            <a:off x="6228184" y="2427734"/>
            <a:ext cx="1728192" cy="1034620"/>
          </a:xfrm>
          <a:prstGeom prst="leftArrowCallout">
            <a:avLst>
              <a:gd name="adj1" fmla="val 9844"/>
              <a:gd name="adj2" fmla="val 10385"/>
              <a:gd name="adj3" fmla="val 24443"/>
              <a:gd name="adj4" fmla="val 7024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Metin kutusu 10"/>
          <p:cNvSpPr txBox="1"/>
          <p:nvPr/>
        </p:nvSpPr>
        <p:spPr>
          <a:xfrm>
            <a:off x="6701408" y="2505296"/>
            <a:ext cx="1254968" cy="830997"/>
          </a:xfrm>
          <a:prstGeom prst="rect">
            <a:avLst/>
          </a:prstGeom>
          <a:noFill/>
        </p:spPr>
        <p:txBody>
          <a:bodyPr wrap="square" rtlCol="0">
            <a:spAutoFit/>
          </a:bodyPr>
          <a:lstStyle/>
          <a:p>
            <a:pPr marL="0" lvl="1" algn="just"/>
            <a:r>
              <a:rPr lang="en-US" sz="1200" dirty="0" smtClean="0">
                <a:solidFill>
                  <a:schemeClr val="bg1"/>
                </a:solidFill>
              </a:rPr>
              <a:t>BIM </a:t>
            </a:r>
            <a:r>
              <a:rPr lang="en-US" sz="1200" dirty="0">
                <a:solidFill>
                  <a:schemeClr val="bg1"/>
                </a:solidFill>
              </a:rPr>
              <a:t>usages in the table are written as an </a:t>
            </a:r>
            <a:r>
              <a:rPr lang="en-US" sz="1200" dirty="0" smtClean="0">
                <a:solidFill>
                  <a:schemeClr val="bg1"/>
                </a:solidFill>
              </a:rPr>
              <a:t>example.</a:t>
            </a:r>
            <a:endParaRPr lang="en-US" sz="1200" dirty="0">
              <a:solidFill>
                <a:schemeClr val="bg1"/>
              </a:solidFill>
            </a:endParaRPr>
          </a:p>
        </p:txBody>
      </p:sp>
    </p:spTree>
    <p:extLst>
      <p:ext uri="{BB962C8B-B14F-4D97-AF65-F5344CB8AC3E}">
        <p14:creationId xmlns:p14="http://schemas.microsoft.com/office/powerpoint/2010/main" val="225701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00150"/>
            <a:ext cx="8229600" cy="3747863"/>
          </a:xfrm>
        </p:spPr>
        <p:txBody>
          <a:bodyPr>
            <a:normAutofit fontScale="85000" lnSpcReduction="20000"/>
          </a:bodyPr>
          <a:lstStyle/>
          <a:p>
            <a:r>
              <a:rPr lang="tr-TR" sz="2000" b="1" dirty="0" smtClean="0"/>
              <a:t>CONTENTS</a:t>
            </a:r>
          </a:p>
          <a:p>
            <a:pPr lvl="1"/>
            <a:r>
              <a:rPr lang="tr-TR" sz="1600" b="1" dirty="0" smtClean="0"/>
              <a:t>SECTION A</a:t>
            </a:r>
            <a:r>
              <a:rPr lang="tr-TR" sz="1600" dirty="0"/>
              <a:t>: </a:t>
            </a:r>
            <a:r>
              <a:rPr lang="en-US" sz="1600" dirty="0" smtClean="0"/>
              <a:t>BIM</a:t>
            </a:r>
            <a:r>
              <a:rPr lang="tr-TR" sz="1600" dirty="0" smtClean="0"/>
              <a:t> </a:t>
            </a:r>
            <a:r>
              <a:rPr lang="en-US" sz="1600" dirty="0" smtClean="0"/>
              <a:t>EXECUTION </a:t>
            </a:r>
            <a:r>
              <a:rPr lang="en-US" sz="1600" dirty="0"/>
              <a:t>PLAN OVERVIEW</a:t>
            </a:r>
            <a:endParaRPr lang="tr-TR" sz="1600" dirty="0" smtClean="0"/>
          </a:p>
          <a:p>
            <a:pPr marL="1173163" lvl="2" indent="-279400">
              <a:buFont typeface="+mj-lt"/>
              <a:buAutoNum type="arabicPeriod"/>
            </a:pPr>
            <a:r>
              <a:rPr lang="en-US" sz="1200" dirty="0" smtClean="0"/>
              <a:t>WHAT </a:t>
            </a:r>
            <a:r>
              <a:rPr lang="en-US" sz="1200" dirty="0"/>
              <a:t>IS THE BIM </a:t>
            </a:r>
            <a:r>
              <a:rPr lang="en-US" sz="1200" dirty="0" smtClean="0"/>
              <a:t>EXECUTION </a:t>
            </a:r>
            <a:r>
              <a:rPr lang="en-US" sz="1200" dirty="0"/>
              <a:t>PLAN</a:t>
            </a:r>
            <a:r>
              <a:rPr lang="en-US" sz="1200" dirty="0" smtClean="0"/>
              <a:t>?</a:t>
            </a:r>
            <a:endParaRPr lang="en-US" sz="1200" dirty="0"/>
          </a:p>
          <a:p>
            <a:pPr marL="1173163" lvl="2" indent="-279400">
              <a:buFont typeface="+mj-lt"/>
              <a:buAutoNum type="arabicPeriod"/>
            </a:pPr>
            <a:r>
              <a:rPr lang="en-US" sz="1200" dirty="0" smtClean="0"/>
              <a:t>WHY </a:t>
            </a:r>
            <a:r>
              <a:rPr lang="en-US" sz="1200" dirty="0"/>
              <a:t>IS THE BIM </a:t>
            </a:r>
            <a:r>
              <a:rPr lang="en-US" sz="1200" dirty="0" smtClean="0"/>
              <a:t>EXECUTION </a:t>
            </a:r>
            <a:r>
              <a:rPr lang="en-US" sz="1200" dirty="0"/>
              <a:t>PLAN DONE</a:t>
            </a:r>
            <a:r>
              <a:rPr lang="en-US" sz="1200" dirty="0" smtClean="0"/>
              <a:t>?</a:t>
            </a:r>
            <a:endParaRPr lang="en-US" sz="1200" dirty="0"/>
          </a:p>
          <a:p>
            <a:pPr marL="1173163" lvl="2" indent="-279400">
              <a:buFont typeface="+mj-lt"/>
              <a:buAutoNum type="arabicPeriod"/>
            </a:pPr>
            <a:r>
              <a:rPr lang="en-US" sz="1200" dirty="0" smtClean="0"/>
              <a:t>BIM</a:t>
            </a:r>
            <a:r>
              <a:rPr lang="tr-TR" sz="1200" dirty="0" smtClean="0"/>
              <a:t> </a:t>
            </a:r>
            <a:r>
              <a:rPr lang="en-US" sz="1200" dirty="0" smtClean="0"/>
              <a:t>EXECUTION </a:t>
            </a:r>
            <a:r>
              <a:rPr lang="en-US" sz="1200" dirty="0"/>
              <a:t>PLAN </a:t>
            </a:r>
            <a:r>
              <a:rPr lang="en-US" sz="1200" dirty="0" smtClean="0"/>
              <a:t>COMPONENT</a:t>
            </a:r>
            <a:r>
              <a:rPr lang="tr-TR" sz="1200" dirty="0" smtClean="0"/>
              <a:t>S</a:t>
            </a:r>
          </a:p>
          <a:p>
            <a:pPr lvl="1"/>
            <a:r>
              <a:rPr lang="tr-TR" sz="1600" b="1" dirty="0" smtClean="0"/>
              <a:t>SECTION </a:t>
            </a:r>
            <a:r>
              <a:rPr lang="tr-TR" sz="1600" b="1" dirty="0"/>
              <a:t>B: </a:t>
            </a:r>
            <a:r>
              <a:rPr lang="tr-TR" sz="1600" dirty="0"/>
              <a:t>PROJECT </a:t>
            </a:r>
            <a:r>
              <a:rPr lang="tr-TR" sz="1600" dirty="0" smtClean="0"/>
              <a:t>INFORMATION</a:t>
            </a:r>
          </a:p>
          <a:p>
            <a:pPr lvl="1"/>
            <a:r>
              <a:rPr lang="tr-TR" sz="1600" b="1" dirty="0"/>
              <a:t>SECTION C: </a:t>
            </a:r>
            <a:r>
              <a:rPr lang="tr-TR" sz="1600" dirty="0"/>
              <a:t>PROJECT GOALS / BIM </a:t>
            </a:r>
            <a:r>
              <a:rPr lang="tr-TR" sz="1600" dirty="0" smtClean="0"/>
              <a:t>USES</a:t>
            </a:r>
          </a:p>
          <a:p>
            <a:pPr lvl="2">
              <a:buFont typeface="+mj-lt"/>
              <a:buAutoNum type="arabicPeriod"/>
            </a:pPr>
            <a:r>
              <a:rPr lang="en-US" sz="1200" dirty="0" smtClean="0"/>
              <a:t>MAJOR </a:t>
            </a:r>
            <a:r>
              <a:rPr lang="en-US" sz="1200" dirty="0"/>
              <a:t>BIM GOALS / </a:t>
            </a:r>
            <a:r>
              <a:rPr lang="en-US" sz="1200" dirty="0" smtClean="0"/>
              <a:t>OBJECTIVES</a:t>
            </a:r>
            <a:endParaRPr lang="en-US" sz="1200" dirty="0"/>
          </a:p>
          <a:p>
            <a:pPr lvl="2">
              <a:buFont typeface="+mj-lt"/>
              <a:buAutoNum type="arabicPeriod"/>
            </a:pPr>
            <a:r>
              <a:rPr lang="en-US" sz="1200" dirty="0" smtClean="0"/>
              <a:t>BIM USES</a:t>
            </a:r>
            <a:endParaRPr lang="tr-TR" sz="1200" dirty="0" smtClean="0"/>
          </a:p>
          <a:p>
            <a:pPr lvl="1"/>
            <a:r>
              <a:rPr lang="tr-TR" sz="1600" b="1" dirty="0"/>
              <a:t>SECTION D: </a:t>
            </a:r>
            <a:r>
              <a:rPr lang="tr-TR" sz="1600" dirty="0"/>
              <a:t>ORGANIZATIONAL ROLES / </a:t>
            </a:r>
            <a:r>
              <a:rPr lang="tr-TR" sz="1600" dirty="0" smtClean="0"/>
              <a:t>STAFFING</a:t>
            </a:r>
          </a:p>
          <a:p>
            <a:pPr lvl="1"/>
            <a:r>
              <a:rPr lang="tr-TR" sz="1600" b="1" dirty="0"/>
              <a:t>SECTION E: </a:t>
            </a:r>
            <a:r>
              <a:rPr lang="tr-TR" sz="1600" dirty="0"/>
              <a:t>BIM PROCESS AND </a:t>
            </a:r>
            <a:r>
              <a:rPr lang="tr-TR" sz="1600" dirty="0" smtClean="0"/>
              <a:t>STRATEGY</a:t>
            </a:r>
          </a:p>
          <a:p>
            <a:pPr lvl="1"/>
            <a:r>
              <a:rPr lang="tr-TR" sz="1600" b="1" dirty="0"/>
              <a:t>SECTION F: </a:t>
            </a:r>
            <a:r>
              <a:rPr lang="tr-TR" sz="1600" dirty="0"/>
              <a:t>BIM EXCHANGE PROTOCOL AND </a:t>
            </a:r>
            <a:r>
              <a:rPr lang="tr-TR" sz="1600" dirty="0" smtClean="0"/>
              <a:t>SUBMITTAL FORMAT</a:t>
            </a:r>
          </a:p>
          <a:p>
            <a:pPr lvl="1"/>
            <a:r>
              <a:rPr lang="tr-TR" sz="1600" b="1" dirty="0"/>
              <a:t>SECTION G</a:t>
            </a:r>
            <a:r>
              <a:rPr lang="tr-TR" sz="1600" b="1" dirty="0" smtClean="0"/>
              <a:t>: </a:t>
            </a:r>
            <a:r>
              <a:rPr lang="tr-TR" sz="1600" dirty="0" smtClean="0"/>
              <a:t>BIM </a:t>
            </a:r>
            <a:r>
              <a:rPr lang="tr-TR" sz="1600" dirty="0"/>
              <a:t>DATA REQUIREMENT</a:t>
            </a:r>
            <a:endParaRPr lang="tr-TR" sz="1600" dirty="0" smtClean="0"/>
          </a:p>
          <a:p>
            <a:pPr lvl="1"/>
            <a:r>
              <a:rPr lang="tr-TR" sz="1600" b="1" dirty="0" smtClean="0"/>
              <a:t>SECTION H: </a:t>
            </a:r>
            <a:r>
              <a:rPr lang="en-US" sz="1600" dirty="0"/>
              <a:t>COLLABORATION PROCEDURES AND METHOD TO HANDLE SHARED </a:t>
            </a:r>
            <a:r>
              <a:rPr lang="en-US" sz="1600" dirty="0" smtClean="0"/>
              <a:t>MODELS</a:t>
            </a:r>
            <a:endParaRPr lang="tr-TR" sz="1600" dirty="0" smtClean="0"/>
          </a:p>
          <a:p>
            <a:pPr lvl="2">
              <a:buFont typeface="+mj-lt"/>
              <a:buAutoNum type="arabicPeriod"/>
            </a:pPr>
            <a:r>
              <a:rPr lang="tr-TR" sz="1200" dirty="0" smtClean="0"/>
              <a:t>COLLABORATION STRATEGY</a:t>
            </a:r>
            <a:endParaRPr lang="tr-TR" sz="1200" dirty="0"/>
          </a:p>
          <a:p>
            <a:pPr lvl="2">
              <a:buFont typeface="+mj-lt"/>
              <a:buAutoNum type="arabicPeriod"/>
            </a:pPr>
            <a:r>
              <a:rPr lang="tr-TR" sz="1200" dirty="0" smtClean="0"/>
              <a:t>DISCIPLINE </a:t>
            </a:r>
            <a:r>
              <a:rPr lang="tr-TR" sz="1200" dirty="0"/>
              <a:t>MODEL </a:t>
            </a:r>
            <a:r>
              <a:rPr lang="tr-TR" sz="1200" dirty="0" smtClean="0"/>
              <a:t>REQUIREMENTS</a:t>
            </a:r>
          </a:p>
          <a:p>
            <a:pPr lvl="1"/>
            <a:r>
              <a:rPr lang="tr-TR" sz="1600" b="1" dirty="0" smtClean="0"/>
              <a:t>SECTION </a:t>
            </a:r>
            <a:r>
              <a:rPr lang="tr-TR" sz="1600" b="1" dirty="0"/>
              <a:t>I: </a:t>
            </a:r>
            <a:r>
              <a:rPr lang="tr-TR" sz="1600" dirty="0"/>
              <a:t>QUALITY CONTROL</a:t>
            </a:r>
            <a:endParaRPr lang="tr-TR" sz="1600" dirty="0" smtClean="0"/>
          </a:p>
          <a:p>
            <a:pPr lvl="1"/>
            <a:r>
              <a:rPr lang="tr-TR" sz="1600" b="1" dirty="0" smtClean="0"/>
              <a:t>SECTION </a:t>
            </a:r>
            <a:r>
              <a:rPr lang="tr-TR" sz="1600" b="1" dirty="0"/>
              <a:t>J: </a:t>
            </a:r>
            <a:r>
              <a:rPr lang="tr-TR" sz="1600" dirty="0"/>
              <a:t>TECHNOLOGY INFRASTRUCTURE &amp; SOFTWARE</a:t>
            </a:r>
            <a:endParaRPr lang="tr-TR" sz="1600" dirty="0" smtClean="0"/>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2" name="Dikdörtgen 1"/>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1187246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D</a:t>
            </a:r>
          </a:p>
          <a:p>
            <a:pPr marL="0" indent="0" algn="ctr">
              <a:buNone/>
            </a:pPr>
            <a:r>
              <a:rPr lang="en-US" b="1" dirty="0">
                <a:solidFill>
                  <a:schemeClr val="bg1"/>
                </a:solidFill>
              </a:rPr>
              <a:t>ORGANIZATIONAL ROLES / STAFFING</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108154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D: ORGANIZATIONAL ROLES / </a:t>
            </a:r>
            <a:r>
              <a:rPr lang="en-US" sz="2400" b="1" dirty="0" smtClean="0"/>
              <a:t>STAFFING</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4226610" y="1995686"/>
            <a:ext cx="3585750" cy="2677656"/>
          </a:xfrm>
          <a:prstGeom prst="rect">
            <a:avLst/>
          </a:prstGeom>
          <a:noFill/>
        </p:spPr>
        <p:txBody>
          <a:bodyPr wrap="square" rtlCol="0">
            <a:spAutoFit/>
          </a:bodyPr>
          <a:lstStyle/>
          <a:p>
            <a:pPr marL="0" lvl="1" algn="just"/>
            <a:r>
              <a:rPr lang="en-US" sz="1400" dirty="0"/>
              <a:t>Figure </a:t>
            </a:r>
            <a:r>
              <a:rPr lang="tr-TR" sz="1400" smtClean="0"/>
              <a:t>4</a:t>
            </a:r>
            <a:r>
              <a:rPr lang="en-US" sz="1400" smtClean="0"/>
              <a:t> </a:t>
            </a:r>
            <a:r>
              <a:rPr lang="en-US" sz="1400" dirty="0"/>
              <a:t>shows the synthesis of individual disciplines and multidisciplinary integration. This section defines the roles and responsibilities of team members</a:t>
            </a:r>
            <a:r>
              <a:rPr lang="en-US" sz="1400" dirty="0" smtClean="0"/>
              <a:t>.</a:t>
            </a:r>
            <a:r>
              <a:rPr lang="tr-TR" sz="1400" dirty="0" smtClean="0"/>
              <a:t> </a:t>
            </a:r>
            <a:r>
              <a:rPr lang="en-US" sz="1400" dirty="0" smtClean="0"/>
              <a:t>These </a:t>
            </a:r>
            <a:r>
              <a:rPr lang="en-US" sz="1400" dirty="0"/>
              <a:t>teams should consist of technical staff experienced in BIM modeling tools in their fields of expertise (architectural, structural, mechanical, electrical, etc.). </a:t>
            </a:r>
            <a:r>
              <a:rPr lang="en-US" sz="1400" b="1" dirty="0"/>
              <a:t>It differs for each project</a:t>
            </a:r>
            <a:r>
              <a:rPr lang="en-US" sz="1400" dirty="0"/>
              <a:t>. It is organized according to the disciplines that should be in the project team.</a:t>
            </a:r>
            <a:endParaRPr lang="tr-TR" sz="1400" dirty="0" smtClean="0"/>
          </a:p>
          <a:p>
            <a:pPr marL="0" lvl="1" algn="just"/>
            <a:r>
              <a:rPr lang="en-US" sz="1400" dirty="0" smtClean="0"/>
              <a:t>The </a:t>
            </a:r>
            <a:r>
              <a:rPr lang="en-US" sz="1400" dirty="0"/>
              <a:t>tasks of each expert within the scope of the project should be defined in articles.</a:t>
            </a:r>
            <a:endParaRPr lang="tr-TR" sz="1400" dirty="0" smtClean="0"/>
          </a:p>
        </p:txBody>
      </p:sp>
      <p:graphicFrame>
        <p:nvGraphicFramePr>
          <p:cNvPr id="7" name="Diyagram 6"/>
          <p:cNvGraphicFramePr/>
          <p:nvPr>
            <p:extLst>
              <p:ext uri="{D42A27DB-BD31-4B8C-83A1-F6EECF244321}">
                <p14:modId xmlns:p14="http://schemas.microsoft.com/office/powerpoint/2010/main" val="3496480127"/>
              </p:ext>
            </p:extLst>
          </p:nvPr>
        </p:nvGraphicFramePr>
        <p:xfrm>
          <a:off x="971600" y="2067694"/>
          <a:ext cx="3255010" cy="2088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etin kutusu 7"/>
          <p:cNvSpPr txBox="1"/>
          <p:nvPr/>
        </p:nvSpPr>
        <p:spPr>
          <a:xfrm>
            <a:off x="2007141" y="4161285"/>
            <a:ext cx="1183928" cy="215444"/>
          </a:xfrm>
          <a:prstGeom prst="rect">
            <a:avLst/>
          </a:prstGeom>
          <a:noFill/>
        </p:spPr>
        <p:txBody>
          <a:bodyPr wrap="square" rtlCol="0">
            <a:spAutoFit/>
          </a:bodyPr>
          <a:lstStyle/>
          <a:p>
            <a:r>
              <a:rPr lang="tr-TR" sz="800" b="1" dirty="0" err="1" smtClean="0"/>
              <a:t>Figure</a:t>
            </a:r>
            <a:r>
              <a:rPr lang="tr-TR" sz="800" b="1" dirty="0" smtClean="0"/>
              <a:t> 4</a:t>
            </a:r>
            <a:r>
              <a:rPr lang="tr-TR" sz="800" dirty="0" smtClean="0"/>
              <a:t>: Project Team.</a:t>
            </a:r>
            <a:endParaRPr lang="tr-TR" sz="800" dirty="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3247933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827584" y="1635646"/>
            <a:ext cx="1951882" cy="1463569"/>
          </a:xfrm>
          <a:prstGeom prst="ellips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r>
              <a:rPr lang="en-US" sz="2400" b="1" dirty="0"/>
              <a:t>SECTION D: ORGANIZATIONAL ROLES / </a:t>
            </a:r>
            <a:r>
              <a:rPr lang="en-US" sz="2400" b="1" dirty="0" smtClean="0"/>
              <a:t>STAFFING</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1115616" y="1707654"/>
            <a:ext cx="1440160" cy="1231106"/>
          </a:xfrm>
          <a:prstGeom prst="rect">
            <a:avLst/>
          </a:prstGeom>
          <a:noFill/>
        </p:spPr>
        <p:txBody>
          <a:bodyPr wrap="square" rtlCol="0">
            <a:spAutoFit/>
          </a:bodyPr>
          <a:lstStyle/>
          <a:p>
            <a:pPr marL="0" lvl="1" algn="just"/>
            <a:r>
              <a:rPr lang="tr-TR" sz="1000" dirty="0" smtClean="0"/>
              <a:t>Construction Manager</a:t>
            </a:r>
          </a:p>
          <a:p>
            <a:pPr marL="171450" lvl="1" indent="-171450" algn="just">
              <a:buFont typeface="Wingdings" panose="05000000000000000000" pitchFamily="2" charset="2"/>
              <a:buChar char="§"/>
            </a:pPr>
            <a:r>
              <a:rPr lang="tr-TR" sz="800" dirty="0" smtClean="0"/>
              <a:t>BIM </a:t>
            </a:r>
            <a:r>
              <a:rPr lang="tr-TR" sz="800" dirty="0" err="1" smtClean="0"/>
              <a:t>Execution</a:t>
            </a:r>
            <a:r>
              <a:rPr lang="tr-TR" sz="800" dirty="0" smtClean="0"/>
              <a:t> Plan</a:t>
            </a:r>
          </a:p>
          <a:p>
            <a:pPr marL="171450" lvl="1" indent="-171450" algn="just">
              <a:buFont typeface="Wingdings" panose="05000000000000000000" pitchFamily="2" charset="2"/>
              <a:buChar char="§"/>
            </a:pPr>
            <a:r>
              <a:rPr lang="tr-TR" sz="800" dirty="0" smtClean="0"/>
              <a:t>Site </a:t>
            </a:r>
            <a:r>
              <a:rPr lang="tr-TR" sz="800" dirty="0" err="1" smtClean="0"/>
              <a:t>Investigation</a:t>
            </a:r>
            <a:endParaRPr lang="tr-TR" sz="800" dirty="0" smtClean="0"/>
          </a:p>
          <a:p>
            <a:pPr marL="171450" lvl="1" indent="-171450" algn="just">
              <a:buFont typeface="Wingdings" panose="05000000000000000000" pitchFamily="2" charset="2"/>
              <a:buChar char="§"/>
            </a:pPr>
            <a:r>
              <a:rPr lang="tr-TR" sz="800" dirty="0" err="1" smtClean="0"/>
              <a:t>Constructability</a:t>
            </a:r>
            <a:r>
              <a:rPr lang="tr-TR" sz="800" dirty="0" smtClean="0"/>
              <a:t> </a:t>
            </a:r>
            <a:r>
              <a:rPr lang="tr-TR" sz="800" dirty="0" err="1" smtClean="0"/>
              <a:t>Input</a:t>
            </a:r>
            <a:endParaRPr lang="tr-TR" sz="800" dirty="0" smtClean="0"/>
          </a:p>
          <a:p>
            <a:pPr marL="171450" lvl="1" indent="-171450" algn="just">
              <a:buFont typeface="Wingdings" panose="05000000000000000000" pitchFamily="2" charset="2"/>
              <a:buChar char="§"/>
            </a:pPr>
            <a:r>
              <a:rPr lang="tr-TR" sz="800" dirty="0" smtClean="0"/>
              <a:t>Preliminary </a:t>
            </a:r>
            <a:r>
              <a:rPr lang="tr-TR" sz="800" dirty="0" err="1" smtClean="0"/>
              <a:t>Estimate</a:t>
            </a:r>
            <a:endParaRPr lang="tr-TR" sz="800" dirty="0" smtClean="0"/>
          </a:p>
          <a:p>
            <a:pPr marL="171450" lvl="1" indent="-171450" algn="just">
              <a:buFont typeface="Wingdings" panose="05000000000000000000" pitchFamily="2" charset="2"/>
              <a:buChar char="§"/>
            </a:pPr>
            <a:r>
              <a:rPr lang="tr-TR" sz="800" dirty="0" smtClean="0"/>
              <a:t>Preliminary Schedule</a:t>
            </a:r>
          </a:p>
          <a:p>
            <a:pPr marL="171450" lvl="1" indent="-171450" algn="just">
              <a:buFont typeface="Wingdings" panose="05000000000000000000" pitchFamily="2" charset="2"/>
              <a:buChar char="§"/>
            </a:pPr>
            <a:r>
              <a:rPr lang="tr-TR" sz="800" dirty="0" smtClean="0"/>
              <a:t>Final </a:t>
            </a:r>
            <a:r>
              <a:rPr lang="tr-TR" sz="800" dirty="0" err="1" smtClean="0"/>
              <a:t>Estimate</a:t>
            </a:r>
            <a:endParaRPr lang="tr-TR" sz="800" dirty="0" smtClean="0"/>
          </a:p>
          <a:p>
            <a:pPr marL="171450" lvl="1" indent="-171450" algn="just">
              <a:buFont typeface="Wingdings" panose="05000000000000000000" pitchFamily="2" charset="2"/>
              <a:buChar char="§"/>
            </a:pPr>
            <a:r>
              <a:rPr lang="tr-TR" sz="800" dirty="0" smtClean="0"/>
              <a:t>Final Schedule</a:t>
            </a:r>
          </a:p>
          <a:p>
            <a:pPr marL="171450" lvl="1" indent="-171450" algn="just">
              <a:buFont typeface="Wingdings" panose="05000000000000000000" pitchFamily="2" charset="2"/>
              <a:buChar char="§"/>
            </a:pPr>
            <a:r>
              <a:rPr lang="tr-TR" sz="800" dirty="0" smtClean="0"/>
              <a:t>4D </a:t>
            </a:r>
            <a:r>
              <a:rPr lang="tr-TR" sz="800" dirty="0" err="1" smtClean="0"/>
              <a:t>Modelling</a:t>
            </a:r>
            <a:endParaRPr lang="tr-TR" sz="8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10" name="Oval 9"/>
          <p:cNvSpPr/>
          <p:nvPr/>
        </p:nvSpPr>
        <p:spPr>
          <a:xfrm>
            <a:off x="2127237" y="2581276"/>
            <a:ext cx="1591858" cy="1193615"/>
          </a:xfrm>
          <a:prstGeom prst="ellipse">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2" name="Oval 11"/>
          <p:cNvSpPr/>
          <p:nvPr/>
        </p:nvSpPr>
        <p:spPr>
          <a:xfrm>
            <a:off x="3124174" y="1635646"/>
            <a:ext cx="1951882" cy="1463569"/>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3" name="Oval 12"/>
          <p:cNvSpPr/>
          <p:nvPr/>
        </p:nvSpPr>
        <p:spPr>
          <a:xfrm>
            <a:off x="827584" y="3268421"/>
            <a:ext cx="1951882" cy="1463569"/>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4" name="Oval 13"/>
          <p:cNvSpPr/>
          <p:nvPr/>
        </p:nvSpPr>
        <p:spPr>
          <a:xfrm>
            <a:off x="3124174" y="3268421"/>
            <a:ext cx="1951882" cy="146356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5" name="Metin kutusu 14"/>
          <p:cNvSpPr txBox="1"/>
          <p:nvPr/>
        </p:nvSpPr>
        <p:spPr>
          <a:xfrm>
            <a:off x="3491880" y="1677457"/>
            <a:ext cx="1526868" cy="1231106"/>
          </a:xfrm>
          <a:prstGeom prst="rect">
            <a:avLst/>
          </a:prstGeom>
          <a:noFill/>
        </p:spPr>
        <p:txBody>
          <a:bodyPr wrap="square" rtlCol="0">
            <a:spAutoFit/>
          </a:bodyPr>
          <a:lstStyle/>
          <a:p>
            <a:pPr marL="0" lvl="1" algn="just"/>
            <a:r>
              <a:rPr lang="tr-TR" sz="1000" dirty="0" err="1" smtClean="0"/>
              <a:t>Structural</a:t>
            </a:r>
            <a:r>
              <a:rPr lang="tr-TR" sz="1000" dirty="0" smtClean="0"/>
              <a:t> </a:t>
            </a:r>
            <a:r>
              <a:rPr lang="tr-TR" sz="1000" dirty="0" err="1" smtClean="0"/>
              <a:t>Engineer</a:t>
            </a:r>
            <a:endParaRPr lang="tr-TR" sz="1000" dirty="0" smtClean="0"/>
          </a:p>
          <a:p>
            <a:pPr marL="171450" lvl="1" indent="-171450" algn="just">
              <a:buFont typeface="Arial" panose="020B0604020202020204" pitchFamily="34" charset="0"/>
              <a:buChar char="•"/>
            </a:pPr>
            <a:r>
              <a:rPr lang="tr-TR" sz="800" dirty="0" err="1" smtClean="0"/>
              <a:t>Geotechnical</a:t>
            </a:r>
            <a:r>
              <a:rPr lang="tr-TR" sz="800" dirty="0" smtClean="0"/>
              <a:t> Report</a:t>
            </a:r>
          </a:p>
          <a:p>
            <a:pPr marL="171450" lvl="1" indent="-171450" algn="just">
              <a:buFont typeface="Arial" panose="020B0604020202020204" pitchFamily="34" charset="0"/>
              <a:buChar char="•"/>
            </a:pPr>
            <a:r>
              <a:rPr lang="tr-TR" sz="800" dirty="0" smtClean="0"/>
              <a:t>Preliminary Base Model</a:t>
            </a:r>
          </a:p>
          <a:p>
            <a:pPr marL="171450" lvl="1" indent="-171450" algn="just">
              <a:buFont typeface="Arial" panose="020B0604020202020204" pitchFamily="34" charset="0"/>
              <a:buChar char="•"/>
            </a:pPr>
            <a:r>
              <a:rPr lang="tr-TR" sz="800" dirty="0" err="1" smtClean="0"/>
              <a:t>Structural</a:t>
            </a:r>
            <a:r>
              <a:rPr lang="tr-TR" sz="800" dirty="0" smtClean="0"/>
              <a:t> </a:t>
            </a:r>
            <a:r>
              <a:rPr lang="tr-TR" sz="800" dirty="0" err="1" smtClean="0"/>
              <a:t>Systems</a:t>
            </a:r>
            <a:r>
              <a:rPr lang="tr-TR" sz="800" dirty="0" smtClean="0"/>
              <a:t> </a:t>
            </a:r>
            <a:r>
              <a:rPr lang="tr-TR" sz="800" dirty="0" err="1" smtClean="0"/>
              <a:t>Options</a:t>
            </a:r>
            <a:endParaRPr lang="tr-TR" sz="800" dirty="0" smtClean="0"/>
          </a:p>
          <a:p>
            <a:pPr marL="171450" lvl="1" indent="-171450" algn="just">
              <a:buFont typeface="Arial" panose="020B0604020202020204" pitchFamily="34" charset="0"/>
              <a:buChar char="•"/>
            </a:pPr>
            <a:r>
              <a:rPr lang="tr-TR" sz="800" dirty="0" err="1" smtClean="0"/>
              <a:t>Structural</a:t>
            </a:r>
            <a:r>
              <a:rPr lang="tr-TR" sz="800" dirty="0" smtClean="0"/>
              <a:t> </a:t>
            </a:r>
            <a:r>
              <a:rPr lang="tr-TR" sz="800" dirty="0" err="1" smtClean="0"/>
              <a:t>System</a:t>
            </a:r>
            <a:r>
              <a:rPr lang="tr-TR" sz="800" dirty="0" smtClean="0"/>
              <a:t> </a:t>
            </a:r>
            <a:r>
              <a:rPr lang="tr-TR" sz="800" dirty="0" err="1" smtClean="0"/>
              <a:t>Selection</a:t>
            </a:r>
            <a:endParaRPr lang="tr-TR" sz="800" dirty="0" smtClean="0"/>
          </a:p>
          <a:p>
            <a:pPr marL="171450" lvl="1" indent="-171450" algn="just">
              <a:buFont typeface="Arial" panose="020B0604020202020204" pitchFamily="34" charset="0"/>
              <a:buChar char="•"/>
            </a:pPr>
            <a:r>
              <a:rPr lang="tr-TR" sz="800" dirty="0" smtClean="0"/>
              <a:t>Preliminary </a:t>
            </a:r>
            <a:r>
              <a:rPr lang="tr-TR" sz="800" dirty="0" err="1" smtClean="0"/>
              <a:t>Structural</a:t>
            </a:r>
            <a:r>
              <a:rPr lang="tr-TR" sz="800" dirty="0" smtClean="0"/>
              <a:t> </a:t>
            </a:r>
            <a:r>
              <a:rPr lang="tr-TR" sz="800" dirty="0" err="1" smtClean="0"/>
              <a:t>System</a:t>
            </a:r>
            <a:r>
              <a:rPr lang="tr-TR" sz="800" dirty="0" smtClean="0"/>
              <a:t> Design</a:t>
            </a:r>
          </a:p>
          <a:p>
            <a:pPr marL="171450" lvl="1" indent="-171450" algn="just">
              <a:buFont typeface="Arial" panose="020B0604020202020204" pitchFamily="34" charset="0"/>
              <a:buChar char="•"/>
            </a:pPr>
            <a:r>
              <a:rPr lang="tr-TR" sz="800" dirty="0" smtClean="0"/>
              <a:t>Final </a:t>
            </a:r>
            <a:r>
              <a:rPr lang="tr-TR" sz="800" dirty="0" err="1" smtClean="0"/>
              <a:t>Structural</a:t>
            </a:r>
            <a:r>
              <a:rPr lang="tr-TR" sz="800" dirty="0" smtClean="0"/>
              <a:t> </a:t>
            </a:r>
            <a:r>
              <a:rPr lang="tr-TR" sz="800" dirty="0" err="1" smtClean="0"/>
              <a:t>System</a:t>
            </a:r>
            <a:r>
              <a:rPr lang="tr-TR" sz="800" dirty="0" smtClean="0"/>
              <a:t> Design</a:t>
            </a:r>
          </a:p>
        </p:txBody>
      </p:sp>
      <p:sp>
        <p:nvSpPr>
          <p:cNvPr id="16" name="Metin kutusu 15"/>
          <p:cNvSpPr txBox="1"/>
          <p:nvPr/>
        </p:nvSpPr>
        <p:spPr>
          <a:xfrm>
            <a:off x="1137738" y="3369313"/>
            <a:ext cx="1562053" cy="1107996"/>
          </a:xfrm>
          <a:prstGeom prst="rect">
            <a:avLst/>
          </a:prstGeom>
          <a:noFill/>
        </p:spPr>
        <p:txBody>
          <a:bodyPr wrap="square" rtlCol="0">
            <a:spAutoFit/>
          </a:bodyPr>
          <a:lstStyle/>
          <a:p>
            <a:pPr marL="0" lvl="1" algn="just"/>
            <a:r>
              <a:rPr lang="tr-TR" sz="1000" dirty="0" err="1" smtClean="0"/>
              <a:t>Mechanical</a:t>
            </a:r>
            <a:r>
              <a:rPr lang="tr-TR" sz="1000" dirty="0" smtClean="0"/>
              <a:t> </a:t>
            </a:r>
            <a:r>
              <a:rPr lang="tr-TR" sz="1000" dirty="0" err="1" smtClean="0"/>
              <a:t>Engineer</a:t>
            </a:r>
            <a:endParaRPr lang="tr-TR" sz="1000" dirty="0" smtClean="0"/>
          </a:p>
          <a:p>
            <a:pPr marL="171450" lvl="1" indent="-171450" algn="just">
              <a:buFont typeface="Arial" panose="020B0604020202020204" pitchFamily="34" charset="0"/>
              <a:buChar char="•"/>
            </a:pPr>
            <a:r>
              <a:rPr lang="tr-TR" sz="800" dirty="0" err="1" smtClean="0"/>
              <a:t>Mechanical</a:t>
            </a:r>
            <a:r>
              <a:rPr lang="tr-TR" sz="800" dirty="0" smtClean="0"/>
              <a:t> </a:t>
            </a:r>
            <a:r>
              <a:rPr lang="tr-TR" sz="800" dirty="0" err="1" smtClean="0"/>
              <a:t>System</a:t>
            </a:r>
            <a:r>
              <a:rPr lang="tr-TR" sz="800" dirty="0" smtClean="0"/>
              <a:t> </a:t>
            </a:r>
            <a:r>
              <a:rPr lang="tr-TR" sz="800" dirty="0" err="1" smtClean="0"/>
              <a:t>Options</a:t>
            </a:r>
            <a:endParaRPr lang="tr-TR" sz="800" dirty="0" smtClean="0"/>
          </a:p>
          <a:p>
            <a:pPr marL="171450" lvl="1" indent="-171450" algn="just">
              <a:buFont typeface="Arial" panose="020B0604020202020204" pitchFamily="34" charset="0"/>
              <a:buChar char="•"/>
            </a:pPr>
            <a:r>
              <a:rPr lang="tr-TR" sz="800" dirty="0" err="1" smtClean="0"/>
              <a:t>Mechanical</a:t>
            </a:r>
            <a:r>
              <a:rPr lang="tr-TR" sz="800" dirty="0" smtClean="0"/>
              <a:t> </a:t>
            </a:r>
            <a:r>
              <a:rPr lang="tr-TR" sz="800" dirty="0" err="1" smtClean="0"/>
              <a:t>System</a:t>
            </a:r>
            <a:r>
              <a:rPr lang="tr-TR" sz="800" dirty="0" smtClean="0"/>
              <a:t> Space </a:t>
            </a:r>
            <a:r>
              <a:rPr lang="tr-TR" sz="800" dirty="0" err="1" smtClean="0"/>
              <a:t>Requirements</a:t>
            </a:r>
            <a:endParaRPr lang="tr-TR" sz="800" dirty="0" smtClean="0"/>
          </a:p>
          <a:p>
            <a:pPr marL="171450" lvl="1" indent="-171450" algn="just">
              <a:buFont typeface="Arial" panose="020B0604020202020204" pitchFamily="34" charset="0"/>
              <a:buChar char="•"/>
            </a:pPr>
            <a:r>
              <a:rPr lang="tr-TR" sz="800" dirty="0" err="1" smtClean="0"/>
              <a:t>Mechanical</a:t>
            </a:r>
            <a:r>
              <a:rPr lang="tr-TR" sz="800" dirty="0" smtClean="0"/>
              <a:t> </a:t>
            </a:r>
            <a:r>
              <a:rPr lang="tr-TR" sz="800" dirty="0" err="1" smtClean="0"/>
              <a:t>System</a:t>
            </a:r>
            <a:r>
              <a:rPr lang="tr-TR" sz="800" dirty="0" smtClean="0"/>
              <a:t> </a:t>
            </a:r>
            <a:r>
              <a:rPr lang="tr-TR" sz="800" dirty="0" err="1" smtClean="0"/>
              <a:t>Selection</a:t>
            </a:r>
            <a:endParaRPr lang="tr-TR" sz="800" dirty="0" smtClean="0"/>
          </a:p>
          <a:p>
            <a:pPr marL="171450" lvl="1" indent="-171450" algn="just">
              <a:buFont typeface="Arial" panose="020B0604020202020204" pitchFamily="34" charset="0"/>
              <a:buChar char="•"/>
            </a:pPr>
            <a:r>
              <a:rPr lang="tr-TR" sz="800" dirty="0" smtClean="0"/>
              <a:t>Preliminary </a:t>
            </a:r>
            <a:r>
              <a:rPr lang="tr-TR" sz="800" dirty="0" err="1" smtClean="0"/>
              <a:t>Mechanical</a:t>
            </a:r>
            <a:r>
              <a:rPr lang="tr-TR" sz="800" dirty="0" smtClean="0"/>
              <a:t> </a:t>
            </a:r>
            <a:r>
              <a:rPr lang="tr-TR" sz="800" dirty="0" err="1" smtClean="0"/>
              <a:t>System</a:t>
            </a:r>
            <a:r>
              <a:rPr lang="tr-TR" sz="800" dirty="0" smtClean="0"/>
              <a:t> Design</a:t>
            </a:r>
          </a:p>
          <a:p>
            <a:pPr marL="171450" lvl="1" indent="-171450" algn="just">
              <a:buFont typeface="Arial" panose="020B0604020202020204" pitchFamily="34" charset="0"/>
              <a:buChar char="•"/>
            </a:pPr>
            <a:r>
              <a:rPr lang="tr-TR" sz="800" dirty="0" smtClean="0"/>
              <a:t>Final </a:t>
            </a:r>
            <a:r>
              <a:rPr lang="tr-TR" sz="800" dirty="0" err="1" smtClean="0"/>
              <a:t>Mechanical</a:t>
            </a:r>
            <a:r>
              <a:rPr lang="tr-TR" sz="800" dirty="0" smtClean="0"/>
              <a:t> Design</a:t>
            </a:r>
          </a:p>
        </p:txBody>
      </p:sp>
      <p:sp>
        <p:nvSpPr>
          <p:cNvPr id="17" name="Metin kutusu 16"/>
          <p:cNvSpPr txBox="1"/>
          <p:nvPr/>
        </p:nvSpPr>
        <p:spPr>
          <a:xfrm>
            <a:off x="3275857" y="3326090"/>
            <a:ext cx="1872207" cy="1261884"/>
          </a:xfrm>
          <a:prstGeom prst="rect">
            <a:avLst/>
          </a:prstGeom>
          <a:noFill/>
        </p:spPr>
        <p:txBody>
          <a:bodyPr wrap="square" rtlCol="0">
            <a:spAutoFit/>
          </a:bodyPr>
          <a:lstStyle/>
          <a:p>
            <a:pPr marL="0" lvl="1" algn="ctr"/>
            <a:r>
              <a:rPr lang="tr-TR" sz="1000" dirty="0" err="1" smtClean="0"/>
              <a:t>Lighting</a:t>
            </a:r>
            <a:r>
              <a:rPr lang="tr-TR" sz="1000" dirty="0" smtClean="0"/>
              <a:t>/ </a:t>
            </a:r>
            <a:r>
              <a:rPr lang="tr-TR" sz="1000" dirty="0" err="1" smtClean="0"/>
              <a:t>Electirical</a:t>
            </a:r>
            <a:endParaRPr lang="tr-TR" sz="1000" dirty="0" smtClean="0"/>
          </a:p>
          <a:p>
            <a:pPr marL="0" lvl="1" algn="ctr"/>
            <a:r>
              <a:rPr lang="tr-TR" sz="1000" dirty="0" smtClean="0"/>
              <a:t> </a:t>
            </a:r>
            <a:r>
              <a:rPr lang="tr-TR" sz="1000" dirty="0" err="1" smtClean="0"/>
              <a:t>Engineer</a:t>
            </a:r>
            <a:endParaRPr lang="tr-TR" sz="1000" dirty="0" smtClean="0"/>
          </a:p>
          <a:p>
            <a:pPr marL="171450" lvl="1" indent="-171450">
              <a:buFont typeface="Arial" panose="020B0604020202020204" pitchFamily="34" charset="0"/>
              <a:buChar char="•"/>
            </a:pPr>
            <a:r>
              <a:rPr lang="tr-TR" sz="800" dirty="0" err="1" smtClean="0"/>
              <a:t>Daylighting</a:t>
            </a:r>
            <a:r>
              <a:rPr lang="tr-TR" sz="800" dirty="0" smtClean="0"/>
              <a:t> </a:t>
            </a:r>
            <a:r>
              <a:rPr lang="tr-TR" sz="800" dirty="0" err="1" smtClean="0"/>
              <a:t>Options</a:t>
            </a:r>
            <a:endParaRPr lang="tr-TR" sz="800" dirty="0" smtClean="0"/>
          </a:p>
          <a:p>
            <a:pPr marL="171450" lvl="1" indent="-171450">
              <a:buFont typeface="Arial" panose="020B0604020202020204" pitchFamily="34" charset="0"/>
              <a:buChar char="•"/>
            </a:pPr>
            <a:r>
              <a:rPr lang="tr-TR" sz="800" dirty="0" err="1" smtClean="0"/>
              <a:t>Lighting</a:t>
            </a:r>
            <a:r>
              <a:rPr lang="tr-TR" sz="800" dirty="0" smtClean="0"/>
              <a:t>/</a:t>
            </a:r>
            <a:r>
              <a:rPr lang="tr-TR" sz="800" dirty="0" err="1" smtClean="0"/>
              <a:t>Electirical</a:t>
            </a:r>
            <a:r>
              <a:rPr lang="tr-TR" sz="800" dirty="0" smtClean="0"/>
              <a:t> </a:t>
            </a:r>
            <a:r>
              <a:rPr lang="tr-TR" sz="800" dirty="0" err="1" smtClean="0"/>
              <a:t>System</a:t>
            </a:r>
            <a:r>
              <a:rPr lang="tr-TR" sz="800" dirty="0" smtClean="0"/>
              <a:t> </a:t>
            </a:r>
            <a:r>
              <a:rPr lang="tr-TR" sz="800" dirty="0" err="1" smtClean="0"/>
              <a:t>Selection</a:t>
            </a:r>
            <a:endParaRPr lang="tr-TR" sz="800" dirty="0" smtClean="0"/>
          </a:p>
          <a:p>
            <a:pPr marL="171450" lvl="1" indent="-171450">
              <a:buFont typeface="Arial" panose="020B0604020202020204" pitchFamily="34" charset="0"/>
              <a:buChar char="•"/>
            </a:pPr>
            <a:r>
              <a:rPr lang="tr-TR" sz="800" dirty="0" smtClean="0"/>
              <a:t>Preliminary </a:t>
            </a:r>
            <a:r>
              <a:rPr lang="tr-TR" sz="800" dirty="0" err="1" smtClean="0"/>
              <a:t>System</a:t>
            </a:r>
            <a:r>
              <a:rPr lang="tr-TR" sz="800" dirty="0" smtClean="0"/>
              <a:t> Design</a:t>
            </a:r>
          </a:p>
          <a:p>
            <a:pPr marL="171450" lvl="1" indent="-171450">
              <a:buFont typeface="Arial" panose="020B0604020202020204" pitchFamily="34" charset="0"/>
              <a:buChar char="•"/>
            </a:pPr>
            <a:r>
              <a:rPr lang="tr-TR" sz="800" dirty="0" smtClean="0"/>
              <a:t>Site </a:t>
            </a:r>
            <a:r>
              <a:rPr lang="tr-TR" sz="800" dirty="0" err="1" smtClean="0"/>
              <a:t>Lighting</a:t>
            </a:r>
            <a:r>
              <a:rPr lang="tr-TR" sz="800" dirty="0" smtClean="0"/>
              <a:t> Design</a:t>
            </a:r>
          </a:p>
          <a:p>
            <a:pPr marL="171450" lvl="1" indent="-171450">
              <a:buFont typeface="Arial" panose="020B0604020202020204" pitchFamily="34" charset="0"/>
              <a:buChar char="•"/>
            </a:pPr>
            <a:r>
              <a:rPr lang="tr-TR" sz="800" dirty="0" err="1" smtClean="0"/>
              <a:t>Energy</a:t>
            </a:r>
            <a:r>
              <a:rPr lang="tr-TR" sz="800" dirty="0" smtClean="0"/>
              <a:t> Model </a:t>
            </a:r>
            <a:r>
              <a:rPr lang="tr-TR" sz="800" dirty="0" err="1" smtClean="0"/>
              <a:t>Review</a:t>
            </a:r>
            <a:endParaRPr lang="tr-TR" sz="800" dirty="0" smtClean="0"/>
          </a:p>
          <a:p>
            <a:pPr marL="171450" lvl="1" indent="-171450">
              <a:buFont typeface="Arial" panose="020B0604020202020204" pitchFamily="34" charset="0"/>
              <a:buChar char="•"/>
            </a:pPr>
            <a:r>
              <a:rPr lang="tr-TR" sz="800" dirty="0" smtClean="0"/>
              <a:t>Final </a:t>
            </a:r>
            <a:r>
              <a:rPr lang="tr-TR" sz="800" dirty="0" err="1" smtClean="0"/>
              <a:t>Electirical</a:t>
            </a:r>
            <a:r>
              <a:rPr lang="tr-TR" sz="800" dirty="0" smtClean="0"/>
              <a:t> Design</a:t>
            </a:r>
          </a:p>
          <a:p>
            <a:pPr marL="171450" lvl="1" indent="-171450">
              <a:buFont typeface="Arial" panose="020B0604020202020204" pitchFamily="34" charset="0"/>
              <a:buChar char="•"/>
            </a:pPr>
            <a:r>
              <a:rPr lang="tr-TR" sz="800" dirty="0" smtClean="0"/>
              <a:t>Update </a:t>
            </a:r>
            <a:r>
              <a:rPr lang="tr-TR" sz="800" dirty="0" err="1" smtClean="0"/>
              <a:t>Energy</a:t>
            </a:r>
            <a:r>
              <a:rPr lang="tr-TR" sz="800" dirty="0" smtClean="0"/>
              <a:t> Model</a:t>
            </a:r>
          </a:p>
        </p:txBody>
      </p:sp>
      <p:sp>
        <p:nvSpPr>
          <p:cNvPr id="18" name="Metin kutusu 17"/>
          <p:cNvSpPr txBox="1"/>
          <p:nvPr/>
        </p:nvSpPr>
        <p:spPr>
          <a:xfrm>
            <a:off x="5652120" y="1707654"/>
            <a:ext cx="1872208" cy="1815882"/>
          </a:xfrm>
          <a:prstGeom prst="rect">
            <a:avLst/>
          </a:prstGeom>
          <a:noFill/>
        </p:spPr>
        <p:txBody>
          <a:bodyPr wrap="square" rtlCol="0">
            <a:spAutoFit/>
          </a:bodyPr>
          <a:lstStyle/>
          <a:p>
            <a:pPr marL="0" lvl="1" algn="just"/>
            <a:r>
              <a:rPr lang="en-US" sz="1400" dirty="0"/>
              <a:t>This figure displays the individual disciplines’ specific </a:t>
            </a:r>
            <a:r>
              <a:rPr lang="en-US" sz="1400" dirty="0" smtClean="0"/>
              <a:t>tasks.</a:t>
            </a:r>
            <a:endParaRPr lang="tr-TR" sz="1400" dirty="0" smtClean="0"/>
          </a:p>
          <a:p>
            <a:pPr marL="0" lvl="1" algn="just"/>
            <a:endParaRPr lang="tr-TR" sz="1400" dirty="0" smtClean="0"/>
          </a:p>
          <a:p>
            <a:pPr marL="0" lvl="1" algn="just"/>
            <a:r>
              <a:rPr lang="en-US" sz="1400" dirty="0" smtClean="0"/>
              <a:t>The </a:t>
            </a:r>
            <a:r>
              <a:rPr lang="en-US" sz="1400" dirty="0"/>
              <a:t>center circle shows the synthesis of multidisciplinary integration.</a:t>
            </a:r>
            <a:endParaRPr lang="tr-TR" sz="1400" dirty="0" smtClean="0"/>
          </a:p>
        </p:txBody>
      </p:sp>
      <p:sp>
        <p:nvSpPr>
          <p:cNvPr id="20" name="Metin kutusu 19"/>
          <p:cNvSpPr txBox="1"/>
          <p:nvPr/>
        </p:nvSpPr>
        <p:spPr>
          <a:xfrm>
            <a:off x="2360651" y="2912873"/>
            <a:ext cx="1141196" cy="400110"/>
          </a:xfrm>
          <a:prstGeom prst="rect">
            <a:avLst/>
          </a:prstGeom>
          <a:noFill/>
        </p:spPr>
        <p:txBody>
          <a:bodyPr wrap="square" rtlCol="0">
            <a:spAutoFit/>
          </a:bodyPr>
          <a:lstStyle/>
          <a:p>
            <a:pPr marL="0" lvl="1" algn="ctr"/>
            <a:r>
              <a:rPr lang="tr-TR" sz="1000" dirty="0" err="1" smtClean="0"/>
              <a:t>Multidisciplinary</a:t>
            </a:r>
            <a:r>
              <a:rPr lang="tr-TR" sz="1000" dirty="0" smtClean="0"/>
              <a:t> Integration</a:t>
            </a:r>
          </a:p>
        </p:txBody>
      </p:sp>
      <p:sp>
        <p:nvSpPr>
          <p:cNvPr id="19" name="Metin kutusu 18"/>
          <p:cNvSpPr txBox="1"/>
          <p:nvPr/>
        </p:nvSpPr>
        <p:spPr>
          <a:xfrm>
            <a:off x="1961718" y="4594623"/>
            <a:ext cx="2376264" cy="215444"/>
          </a:xfrm>
          <a:prstGeom prst="rect">
            <a:avLst/>
          </a:prstGeom>
          <a:noFill/>
        </p:spPr>
        <p:txBody>
          <a:bodyPr wrap="square" rtlCol="0">
            <a:spAutoFit/>
          </a:bodyPr>
          <a:lstStyle/>
          <a:p>
            <a:r>
              <a:rPr lang="tr-TR" sz="800" b="1" dirty="0" err="1" smtClean="0"/>
              <a:t>Figure</a:t>
            </a:r>
            <a:r>
              <a:rPr lang="tr-TR" sz="800" b="1" dirty="0" smtClean="0"/>
              <a:t> 5</a:t>
            </a:r>
            <a:r>
              <a:rPr lang="tr-TR" sz="800" dirty="0" smtClean="0"/>
              <a:t>: </a:t>
            </a:r>
            <a:r>
              <a:rPr lang="tr-TR" sz="800" dirty="0" err="1" smtClean="0"/>
              <a:t>Organizational</a:t>
            </a:r>
            <a:r>
              <a:rPr lang="tr-TR" sz="800" dirty="0" smtClean="0"/>
              <a:t> </a:t>
            </a:r>
            <a:r>
              <a:rPr lang="tr-TR" sz="800" dirty="0" err="1"/>
              <a:t>Roles</a:t>
            </a:r>
            <a:r>
              <a:rPr lang="tr-TR" sz="800" dirty="0"/>
              <a:t> </a:t>
            </a:r>
            <a:r>
              <a:rPr lang="tr-TR" sz="800" dirty="0" err="1"/>
              <a:t>and</a:t>
            </a:r>
            <a:r>
              <a:rPr lang="tr-TR" sz="800" dirty="0"/>
              <a:t> </a:t>
            </a:r>
            <a:r>
              <a:rPr lang="tr-TR" sz="800" dirty="0" err="1"/>
              <a:t>Responsibilities</a:t>
            </a:r>
            <a:r>
              <a:rPr lang="tr-TR" sz="800" dirty="0"/>
              <a:t>.</a:t>
            </a:r>
          </a:p>
        </p:txBody>
      </p:sp>
    </p:spTree>
    <p:extLst>
      <p:ext uri="{BB962C8B-B14F-4D97-AF65-F5344CB8AC3E}">
        <p14:creationId xmlns:p14="http://schemas.microsoft.com/office/powerpoint/2010/main" val="1679563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E</a:t>
            </a:r>
          </a:p>
          <a:p>
            <a:pPr marL="0" indent="0" algn="ctr">
              <a:buNone/>
            </a:pPr>
            <a:r>
              <a:rPr lang="en-US" b="1" dirty="0">
                <a:solidFill>
                  <a:schemeClr val="bg1"/>
                </a:solidFill>
              </a:rPr>
              <a:t>BIM PROCESS AND STRATEGY</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221966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851670"/>
            <a:ext cx="6912768" cy="2462213"/>
          </a:xfrm>
          <a:prstGeom prst="rect">
            <a:avLst/>
          </a:prstGeom>
          <a:noFill/>
        </p:spPr>
        <p:txBody>
          <a:bodyPr wrap="square" rtlCol="0">
            <a:spAutoFit/>
          </a:bodyPr>
          <a:lstStyle/>
          <a:p>
            <a:pPr marL="0" lvl="1" algn="just"/>
            <a:r>
              <a:rPr lang="en-US" sz="1400" dirty="0"/>
              <a:t>In this section, “Team Process Overview Map” and “Detailed Team Member Process Map” are prepared</a:t>
            </a:r>
            <a:r>
              <a:rPr lang="en-US" sz="1400" dirty="0" smtClean="0"/>
              <a:t>.</a:t>
            </a:r>
            <a:endParaRPr lang="tr-TR" sz="1400" dirty="0" smtClean="0"/>
          </a:p>
          <a:p>
            <a:pPr marL="285750" lvl="1" indent="-285750" algn="just">
              <a:buFont typeface="Arial" panose="020B0604020202020204" pitchFamily="34" charset="0"/>
              <a:buChar char="•"/>
            </a:pPr>
            <a:r>
              <a:rPr lang="en-US" sz="1400" dirty="0" smtClean="0"/>
              <a:t>A </a:t>
            </a:r>
            <a:r>
              <a:rPr lang="en-US" sz="1400" dirty="0"/>
              <a:t>process map is a planning and management tool that visually describes the flow of work</a:t>
            </a:r>
            <a:r>
              <a:rPr lang="en-US" sz="1400" dirty="0" smtClean="0"/>
              <a:t>.</a:t>
            </a:r>
            <a:endParaRPr lang="tr-TR" sz="1400" dirty="0" smtClean="0"/>
          </a:p>
          <a:p>
            <a:pPr marL="285750" lvl="1" indent="-285750" algn="just">
              <a:buFont typeface="Arial" panose="020B0604020202020204" pitchFamily="34" charset="0"/>
              <a:buChar char="•"/>
            </a:pPr>
            <a:r>
              <a:rPr lang="en-US" sz="1400" dirty="0"/>
              <a:t>The Process Map template is a valuable tool for documenting, analyzing, and better understanding your project team's business processes and associated results</a:t>
            </a:r>
            <a:r>
              <a:rPr lang="en-US" sz="1400" dirty="0" smtClean="0"/>
              <a:t>.</a:t>
            </a:r>
            <a:endParaRPr lang="tr-TR" sz="1400" dirty="0" smtClean="0"/>
          </a:p>
          <a:p>
            <a:pPr marL="285750" lvl="1" indent="-285750" algn="just">
              <a:buFont typeface="Arial" panose="020B0604020202020204" pitchFamily="34" charset="0"/>
              <a:buChar char="•"/>
            </a:pPr>
            <a:r>
              <a:rPr lang="en-US" sz="1400" dirty="0" smtClean="0"/>
              <a:t>The </a:t>
            </a:r>
            <a:r>
              <a:rPr lang="en-US" sz="1400" dirty="0"/>
              <a:t>Process Map template should be organized according to stages, which you can use to record the goals, activities and outputs of each stage in your project process</a:t>
            </a:r>
            <a:r>
              <a:rPr lang="en-US" sz="1400" dirty="0" smtClean="0"/>
              <a:t>.</a:t>
            </a:r>
            <a:endParaRPr lang="tr-TR" sz="1400" dirty="0" smtClean="0"/>
          </a:p>
          <a:p>
            <a:pPr marL="285750" lvl="1" indent="-285750" algn="just">
              <a:buFont typeface="Arial" panose="020B0604020202020204" pitchFamily="34" charset="0"/>
              <a:buChar char="•"/>
            </a:pPr>
            <a:r>
              <a:rPr lang="en-US" sz="1400" dirty="0" smtClean="0"/>
              <a:t>It </a:t>
            </a:r>
            <a:r>
              <a:rPr lang="en-US" sz="1400" dirty="0"/>
              <a:t>enables you to improve your team's organization, productivity and communication by reaching a common understanding of all kinds of processes</a:t>
            </a:r>
            <a:r>
              <a:rPr lang="en-US" sz="1400" dirty="0" smtClean="0"/>
              <a:t>.</a:t>
            </a:r>
            <a:endParaRPr lang="tr-TR" sz="1400" dirty="0" smtClean="0"/>
          </a:p>
          <a:p>
            <a:pPr marL="0" lvl="1" algn="just"/>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193316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851670"/>
            <a:ext cx="6912768"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pic>
        <p:nvPicPr>
          <p:cNvPr id="7" name="Resim 6" descr="C:\Users\derya\Desktop\AB PROJE\bölüm IV\3\Part-of-BIM-Overiview-process-map.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283718"/>
            <a:ext cx="2998083" cy="1916379"/>
          </a:xfrm>
          <a:prstGeom prst="rect">
            <a:avLst/>
          </a:prstGeom>
          <a:noFill/>
          <a:ln>
            <a:noFill/>
          </a:ln>
        </p:spPr>
      </p:pic>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2283757"/>
            <a:ext cx="3738055" cy="1872209"/>
          </a:xfrm>
          <a:prstGeom prst="rect">
            <a:avLst/>
          </a:prstGeom>
        </p:spPr>
      </p:pic>
      <p:sp>
        <p:nvSpPr>
          <p:cNvPr id="10" name="Metin kutusu 9"/>
          <p:cNvSpPr txBox="1"/>
          <p:nvPr/>
        </p:nvSpPr>
        <p:spPr>
          <a:xfrm>
            <a:off x="1619672" y="4170974"/>
            <a:ext cx="1512168" cy="215444"/>
          </a:xfrm>
          <a:prstGeom prst="rect">
            <a:avLst/>
          </a:prstGeom>
          <a:noFill/>
        </p:spPr>
        <p:txBody>
          <a:bodyPr wrap="square" rtlCol="0">
            <a:spAutoFit/>
          </a:bodyPr>
          <a:lstStyle/>
          <a:p>
            <a:r>
              <a:rPr lang="tr-TR" sz="800" b="1" dirty="0" err="1" smtClean="0"/>
              <a:t>Figure</a:t>
            </a:r>
            <a:r>
              <a:rPr lang="tr-TR" sz="800" b="1" dirty="0" smtClean="0"/>
              <a:t> 6</a:t>
            </a:r>
            <a:r>
              <a:rPr lang="tr-TR" sz="800" dirty="0" smtClean="0"/>
              <a:t>: BIM </a:t>
            </a:r>
            <a:r>
              <a:rPr lang="tr-TR" sz="800" dirty="0" err="1" smtClean="0"/>
              <a:t>Process</a:t>
            </a:r>
            <a:r>
              <a:rPr lang="tr-TR" sz="800" dirty="0" smtClean="0"/>
              <a:t> </a:t>
            </a:r>
            <a:r>
              <a:rPr lang="tr-TR" sz="800" dirty="0" err="1" smtClean="0"/>
              <a:t>Map</a:t>
            </a:r>
            <a:r>
              <a:rPr lang="tr-TR" sz="800" dirty="0" smtClean="0"/>
              <a:t> (5).</a:t>
            </a:r>
            <a:endParaRPr lang="tr-TR" sz="800" dirty="0"/>
          </a:p>
        </p:txBody>
      </p:sp>
      <p:sp>
        <p:nvSpPr>
          <p:cNvPr id="11" name="Metin kutusu 10"/>
          <p:cNvSpPr txBox="1"/>
          <p:nvPr/>
        </p:nvSpPr>
        <p:spPr>
          <a:xfrm>
            <a:off x="5724128" y="4170974"/>
            <a:ext cx="1368152" cy="215444"/>
          </a:xfrm>
          <a:prstGeom prst="rect">
            <a:avLst/>
          </a:prstGeom>
          <a:noFill/>
        </p:spPr>
        <p:txBody>
          <a:bodyPr wrap="square" rtlCol="0">
            <a:spAutoFit/>
          </a:bodyPr>
          <a:lstStyle/>
          <a:p>
            <a:r>
              <a:rPr lang="tr-TR" sz="800" b="1" dirty="0" err="1" smtClean="0"/>
              <a:t>Figure</a:t>
            </a:r>
            <a:r>
              <a:rPr lang="tr-TR" sz="800" b="1" dirty="0" smtClean="0"/>
              <a:t> 7</a:t>
            </a:r>
            <a:r>
              <a:rPr lang="tr-TR" sz="800" dirty="0" smtClean="0"/>
              <a:t>: BIM </a:t>
            </a:r>
            <a:r>
              <a:rPr lang="tr-TR" sz="800" dirty="0" err="1" smtClean="0"/>
              <a:t>Use</a:t>
            </a:r>
            <a:r>
              <a:rPr lang="tr-TR" sz="800" dirty="0" smtClean="0"/>
              <a:t> </a:t>
            </a:r>
            <a:r>
              <a:rPr lang="tr-TR" sz="800" dirty="0" err="1" smtClean="0"/>
              <a:t>Map</a:t>
            </a:r>
            <a:r>
              <a:rPr lang="tr-TR" sz="800" dirty="0" smtClean="0"/>
              <a:t> (5).</a:t>
            </a:r>
            <a:endParaRPr lang="tr-TR" sz="800" dirty="0"/>
          </a:p>
        </p:txBody>
      </p:sp>
    </p:spTree>
    <p:extLst>
      <p:ext uri="{BB962C8B-B14F-4D97-AF65-F5344CB8AC3E}">
        <p14:creationId xmlns:p14="http://schemas.microsoft.com/office/powerpoint/2010/main" val="2814928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851670"/>
            <a:ext cx="6912768"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pic>
        <p:nvPicPr>
          <p:cNvPr id="8" name="Resim 7" descr="C:\Users\derya\Desktop\AB PROJE\bölüm IV\3\Example-of-BIM-Overview-process-map-scaled.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355726"/>
            <a:ext cx="5544616" cy="2120972"/>
          </a:xfrm>
          <a:prstGeom prst="rect">
            <a:avLst/>
          </a:prstGeom>
          <a:noFill/>
          <a:ln>
            <a:noFill/>
          </a:ln>
        </p:spPr>
      </p:pic>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10" name="Metin kutusu 9"/>
          <p:cNvSpPr txBox="1"/>
          <p:nvPr/>
        </p:nvSpPr>
        <p:spPr>
          <a:xfrm>
            <a:off x="2915816" y="4427939"/>
            <a:ext cx="1512168" cy="215444"/>
          </a:xfrm>
          <a:prstGeom prst="rect">
            <a:avLst/>
          </a:prstGeom>
          <a:noFill/>
        </p:spPr>
        <p:txBody>
          <a:bodyPr wrap="square" rtlCol="0">
            <a:spAutoFit/>
          </a:bodyPr>
          <a:lstStyle/>
          <a:p>
            <a:r>
              <a:rPr lang="tr-TR" sz="800" b="1" dirty="0" err="1" smtClean="0"/>
              <a:t>Figure</a:t>
            </a:r>
            <a:r>
              <a:rPr lang="tr-TR" sz="800" b="1" dirty="0" smtClean="0"/>
              <a:t> 8</a:t>
            </a:r>
            <a:r>
              <a:rPr lang="tr-TR" sz="800" dirty="0" smtClean="0"/>
              <a:t>: BIM </a:t>
            </a:r>
            <a:r>
              <a:rPr lang="tr-TR" sz="800" dirty="0" err="1" smtClean="0"/>
              <a:t>Process</a:t>
            </a:r>
            <a:r>
              <a:rPr lang="tr-TR" sz="800" dirty="0" smtClean="0"/>
              <a:t> </a:t>
            </a:r>
            <a:r>
              <a:rPr lang="tr-TR" sz="800" dirty="0" err="1" smtClean="0"/>
              <a:t>Map</a:t>
            </a:r>
            <a:r>
              <a:rPr lang="tr-TR" sz="800" dirty="0" smtClean="0"/>
              <a:t> (5).</a:t>
            </a:r>
            <a:endParaRPr lang="tr-TR" sz="800" dirty="0"/>
          </a:p>
        </p:txBody>
      </p:sp>
    </p:spTree>
    <p:extLst>
      <p:ext uri="{BB962C8B-B14F-4D97-AF65-F5344CB8AC3E}">
        <p14:creationId xmlns:p14="http://schemas.microsoft.com/office/powerpoint/2010/main" val="2219027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851670"/>
            <a:ext cx="6912768"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124059"/>
            <a:ext cx="4680520" cy="2470564"/>
          </a:xfrm>
          <a:prstGeom prst="rect">
            <a:avLst/>
          </a:prstGeom>
        </p:spPr>
      </p:pic>
      <p:sp>
        <p:nvSpPr>
          <p:cNvPr id="10" name="Metin kutusu 9"/>
          <p:cNvSpPr txBox="1"/>
          <p:nvPr/>
        </p:nvSpPr>
        <p:spPr>
          <a:xfrm>
            <a:off x="2375756" y="4588569"/>
            <a:ext cx="1872208" cy="215444"/>
          </a:xfrm>
          <a:prstGeom prst="rect">
            <a:avLst/>
          </a:prstGeom>
          <a:noFill/>
        </p:spPr>
        <p:txBody>
          <a:bodyPr wrap="square" rtlCol="0">
            <a:spAutoFit/>
          </a:bodyPr>
          <a:lstStyle/>
          <a:p>
            <a:r>
              <a:rPr lang="tr-TR" sz="800" b="1" dirty="0" err="1" smtClean="0"/>
              <a:t>Figure</a:t>
            </a:r>
            <a:r>
              <a:rPr lang="tr-TR" sz="800" b="1" dirty="0" smtClean="0"/>
              <a:t> 9</a:t>
            </a:r>
            <a:r>
              <a:rPr lang="tr-TR" sz="800" dirty="0" smtClean="0"/>
              <a:t>: Team </a:t>
            </a:r>
            <a:r>
              <a:rPr lang="tr-TR" sz="800" dirty="0" err="1" smtClean="0"/>
              <a:t>Overall</a:t>
            </a:r>
            <a:r>
              <a:rPr lang="tr-TR" sz="800" dirty="0" smtClean="0"/>
              <a:t> </a:t>
            </a:r>
            <a:r>
              <a:rPr lang="tr-TR" sz="800" dirty="0" err="1" smtClean="0"/>
              <a:t>Process</a:t>
            </a:r>
            <a:r>
              <a:rPr lang="tr-TR" sz="800" dirty="0" smtClean="0"/>
              <a:t> </a:t>
            </a:r>
            <a:r>
              <a:rPr lang="tr-TR" sz="800" dirty="0" err="1" smtClean="0"/>
              <a:t>Map</a:t>
            </a:r>
            <a:r>
              <a:rPr lang="tr-TR" sz="800" dirty="0" smtClean="0"/>
              <a:t> (6).</a:t>
            </a:r>
            <a:endParaRPr lang="tr-TR" sz="800" dirty="0"/>
          </a:p>
        </p:txBody>
      </p:sp>
    </p:spTree>
    <p:extLst>
      <p:ext uri="{BB962C8B-B14F-4D97-AF65-F5344CB8AC3E}">
        <p14:creationId xmlns:p14="http://schemas.microsoft.com/office/powerpoint/2010/main" val="2690442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ol Ok Açıklama Balonu 15"/>
          <p:cNvSpPr/>
          <p:nvPr/>
        </p:nvSpPr>
        <p:spPr>
          <a:xfrm>
            <a:off x="5220071" y="2190269"/>
            <a:ext cx="2916921" cy="1168277"/>
          </a:xfrm>
          <a:prstGeom prst="leftArrowCallout">
            <a:avLst>
              <a:gd name="adj1" fmla="val 9844"/>
              <a:gd name="adj2" fmla="val 9754"/>
              <a:gd name="adj3" fmla="val 16237"/>
              <a:gd name="adj4" fmla="val 8536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851670"/>
            <a:ext cx="6912768" cy="307777"/>
          </a:xfrm>
          <a:prstGeom prst="rect">
            <a:avLst/>
          </a:prstGeom>
          <a:noFill/>
        </p:spPr>
        <p:txBody>
          <a:bodyPr wrap="square" rtlCol="0">
            <a:spAutoFit/>
          </a:bodyPr>
          <a:lstStyle/>
          <a:p>
            <a:pPr marL="0" lvl="1" algn="just"/>
            <a:r>
              <a:rPr lang="en-US" sz="1400" dirty="0"/>
              <a:t>Sample process maps prepared in studies in the literature</a:t>
            </a:r>
            <a:r>
              <a:rPr lang="en-US" sz="1400" dirty="0" smtClean="0"/>
              <a:t>.</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b="24317"/>
          <a:stretch/>
        </p:blipFill>
        <p:spPr>
          <a:xfrm>
            <a:off x="1004325" y="2133609"/>
            <a:ext cx="3224235" cy="2382357"/>
          </a:xfrm>
          <a:prstGeom prst="rect">
            <a:avLst/>
          </a:prstGeom>
        </p:spPr>
      </p:pic>
      <p:sp>
        <p:nvSpPr>
          <p:cNvPr id="10" name="Dikdörtgen 9"/>
          <p:cNvSpPr/>
          <p:nvPr/>
        </p:nvSpPr>
        <p:spPr>
          <a:xfrm>
            <a:off x="4338022" y="3854804"/>
            <a:ext cx="1174811" cy="12178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All</a:t>
            </a:r>
            <a:r>
              <a:rPr lang="tr-TR" sz="600" dirty="0" smtClean="0">
                <a:solidFill>
                  <a:schemeClr val="tx1"/>
                </a:solidFill>
                <a:latin typeface="Cambria" panose="02040503050406030204" pitchFamily="18" charset="0"/>
                <a:ea typeface="Cambria" panose="02040503050406030204" pitchFamily="18" charset="0"/>
              </a:rPr>
              <a:t> Team </a:t>
            </a:r>
            <a:r>
              <a:rPr lang="tr-TR" sz="600" dirty="0" err="1" smtClean="0">
                <a:solidFill>
                  <a:schemeClr val="tx1"/>
                </a:solidFill>
                <a:latin typeface="Cambria" panose="02040503050406030204" pitchFamily="18" charset="0"/>
                <a:ea typeface="Cambria" panose="02040503050406030204" pitchFamily="18" charset="0"/>
              </a:rPr>
              <a:t>Members</a:t>
            </a:r>
            <a:endParaRPr lang="tr-TR" sz="600" dirty="0">
              <a:solidFill>
                <a:schemeClr val="tx1"/>
              </a:solidFill>
              <a:latin typeface="Cambria" panose="02040503050406030204" pitchFamily="18" charset="0"/>
              <a:ea typeface="Cambria" panose="02040503050406030204" pitchFamily="18" charset="0"/>
            </a:endParaRPr>
          </a:p>
        </p:txBody>
      </p:sp>
      <p:sp>
        <p:nvSpPr>
          <p:cNvPr id="11" name="Dikdörtgen 10"/>
          <p:cNvSpPr/>
          <p:nvPr/>
        </p:nvSpPr>
        <p:spPr>
          <a:xfrm>
            <a:off x="4338022" y="3976585"/>
            <a:ext cx="1174811" cy="12178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smtClean="0">
                <a:solidFill>
                  <a:schemeClr val="tx1"/>
                </a:solidFill>
                <a:latin typeface="Cambria" panose="02040503050406030204" pitchFamily="18" charset="0"/>
                <a:ea typeface="Cambria" panose="02040503050406030204" pitchFamily="18" charset="0"/>
              </a:rPr>
              <a:t>Construction </a:t>
            </a:r>
            <a:r>
              <a:rPr lang="tr-TR" sz="600" dirty="0" err="1" smtClean="0">
                <a:solidFill>
                  <a:schemeClr val="tx1"/>
                </a:solidFill>
                <a:latin typeface="Cambria" panose="02040503050406030204" pitchFamily="18" charset="0"/>
                <a:ea typeface="Cambria" panose="02040503050406030204" pitchFamily="18" charset="0"/>
              </a:rPr>
              <a:t>Managers</a:t>
            </a:r>
            <a:endParaRPr lang="tr-TR" sz="600" dirty="0">
              <a:solidFill>
                <a:schemeClr val="tx1"/>
              </a:solidFill>
              <a:latin typeface="Cambria" panose="02040503050406030204" pitchFamily="18" charset="0"/>
              <a:ea typeface="Cambria" panose="02040503050406030204" pitchFamily="18" charset="0"/>
            </a:endParaRPr>
          </a:p>
        </p:txBody>
      </p:sp>
      <p:sp>
        <p:nvSpPr>
          <p:cNvPr id="12" name="Dikdörtgen 11"/>
          <p:cNvSpPr/>
          <p:nvPr/>
        </p:nvSpPr>
        <p:spPr>
          <a:xfrm>
            <a:off x="4334743" y="4095715"/>
            <a:ext cx="1174811" cy="12178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Structural</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Engineers</a:t>
            </a:r>
            <a:endParaRPr lang="tr-TR" sz="600" dirty="0">
              <a:solidFill>
                <a:schemeClr val="tx1"/>
              </a:solidFill>
              <a:latin typeface="Cambria" panose="02040503050406030204" pitchFamily="18" charset="0"/>
              <a:ea typeface="Cambria" panose="02040503050406030204" pitchFamily="18" charset="0"/>
            </a:endParaRPr>
          </a:p>
        </p:txBody>
      </p:sp>
      <p:sp>
        <p:nvSpPr>
          <p:cNvPr id="13" name="Dikdörtgen 12"/>
          <p:cNvSpPr/>
          <p:nvPr/>
        </p:nvSpPr>
        <p:spPr>
          <a:xfrm>
            <a:off x="4334743" y="4217496"/>
            <a:ext cx="1174811" cy="12178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Mechanical</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Engineers</a:t>
            </a:r>
            <a:endParaRPr lang="tr-TR" sz="600" dirty="0">
              <a:solidFill>
                <a:schemeClr val="tx1"/>
              </a:solidFill>
              <a:latin typeface="Cambria" panose="02040503050406030204" pitchFamily="18" charset="0"/>
              <a:ea typeface="Cambria" panose="02040503050406030204" pitchFamily="18" charset="0"/>
            </a:endParaRPr>
          </a:p>
        </p:txBody>
      </p:sp>
      <p:sp>
        <p:nvSpPr>
          <p:cNvPr id="14" name="Dikdörtgen 13"/>
          <p:cNvSpPr/>
          <p:nvPr/>
        </p:nvSpPr>
        <p:spPr>
          <a:xfrm>
            <a:off x="4333293" y="4336626"/>
            <a:ext cx="1176262" cy="1217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Lighting</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Electirical</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Engineers</a:t>
            </a:r>
            <a:endParaRPr lang="tr-TR" sz="600" dirty="0">
              <a:solidFill>
                <a:schemeClr val="tx1"/>
              </a:solidFill>
              <a:latin typeface="Cambria" panose="02040503050406030204" pitchFamily="18" charset="0"/>
              <a:ea typeface="Cambria" panose="02040503050406030204" pitchFamily="18" charset="0"/>
            </a:endParaRPr>
          </a:p>
        </p:txBody>
      </p:sp>
      <p:sp>
        <p:nvSpPr>
          <p:cNvPr id="15" name="Metin kutusu 14"/>
          <p:cNvSpPr txBox="1"/>
          <p:nvPr/>
        </p:nvSpPr>
        <p:spPr>
          <a:xfrm>
            <a:off x="5663261" y="2264527"/>
            <a:ext cx="2509139" cy="1015663"/>
          </a:xfrm>
          <a:prstGeom prst="rect">
            <a:avLst/>
          </a:prstGeom>
          <a:noFill/>
        </p:spPr>
        <p:txBody>
          <a:bodyPr wrap="square" rtlCol="0">
            <a:spAutoFit/>
          </a:bodyPr>
          <a:lstStyle/>
          <a:p>
            <a:pPr marL="0" lvl="1" algn="just"/>
            <a:r>
              <a:rPr lang="en-US" sz="1200" dirty="0" smtClean="0">
                <a:solidFill>
                  <a:schemeClr val="bg1"/>
                </a:solidFill>
              </a:rPr>
              <a:t>The </a:t>
            </a:r>
            <a:r>
              <a:rPr lang="en-US" sz="1200" dirty="0">
                <a:solidFill>
                  <a:schemeClr val="bg1"/>
                </a:solidFill>
              </a:rPr>
              <a:t>sample table shows the common meeting times for all team members shown in purple for the integration of BIM outputs. Other tones indicate individual discipline meeting times.</a:t>
            </a:r>
            <a:r>
              <a:rPr lang="tr-TR" sz="1200" dirty="0" smtClean="0">
                <a:solidFill>
                  <a:schemeClr val="bg1"/>
                </a:solidFill>
              </a:rPr>
              <a:t> </a:t>
            </a:r>
          </a:p>
        </p:txBody>
      </p:sp>
      <p:sp>
        <p:nvSpPr>
          <p:cNvPr id="17" name="Metin kutusu 16"/>
          <p:cNvSpPr txBox="1"/>
          <p:nvPr/>
        </p:nvSpPr>
        <p:spPr>
          <a:xfrm>
            <a:off x="1680338" y="4509912"/>
            <a:ext cx="1872208" cy="215444"/>
          </a:xfrm>
          <a:prstGeom prst="rect">
            <a:avLst/>
          </a:prstGeom>
          <a:noFill/>
        </p:spPr>
        <p:txBody>
          <a:bodyPr wrap="square" rtlCol="0">
            <a:spAutoFit/>
          </a:bodyPr>
          <a:lstStyle/>
          <a:p>
            <a:r>
              <a:rPr lang="tr-TR" sz="800" b="1" dirty="0" err="1" smtClean="0"/>
              <a:t>Figure</a:t>
            </a:r>
            <a:r>
              <a:rPr lang="tr-TR" sz="800" b="1" dirty="0" smtClean="0"/>
              <a:t> 10</a:t>
            </a:r>
            <a:r>
              <a:rPr lang="tr-TR" sz="800" dirty="0" smtClean="0"/>
              <a:t>: </a:t>
            </a:r>
            <a:r>
              <a:rPr lang="tr-TR" sz="800" dirty="0" err="1" smtClean="0"/>
              <a:t>Weekly</a:t>
            </a:r>
            <a:r>
              <a:rPr lang="tr-TR" sz="800" dirty="0" smtClean="0"/>
              <a:t> Meeting Schedule (6).</a:t>
            </a:r>
            <a:endParaRPr lang="tr-TR" sz="800" dirty="0"/>
          </a:p>
        </p:txBody>
      </p:sp>
    </p:spTree>
    <p:extLst>
      <p:ext uri="{BB962C8B-B14F-4D97-AF65-F5344CB8AC3E}">
        <p14:creationId xmlns:p14="http://schemas.microsoft.com/office/powerpoint/2010/main" val="1285679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1652483"/>
            <a:ext cx="4680520" cy="3039887"/>
          </a:xfrm>
          <a:prstGeom prst="snip2SameRect">
            <a:avLst>
              <a:gd name="adj1" fmla="val 37711"/>
              <a:gd name="adj2" fmla="val 0"/>
            </a:avLst>
          </a:prstGeom>
        </p:spPr>
      </p:pic>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27584" y="1652483"/>
            <a:ext cx="1368152" cy="95410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11" name="Dikdörtgen 10"/>
          <p:cNvSpPr/>
          <p:nvPr/>
        </p:nvSpPr>
        <p:spPr>
          <a:xfrm>
            <a:off x="5528311" y="4184631"/>
            <a:ext cx="1174811" cy="121781"/>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smtClean="0">
                <a:solidFill>
                  <a:schemeClr val="tx1"/>
                </a:solidFill>
                <a:latin typeface="Cambria" panose="02040503050406030204" pitchFamily="18" charset="0"/>
                <a:ea typeface="Cambria" panose="02040503050406030204" pitchFamily="18" charset="0"/>
              </a:rPr>
              <a:t>Construction </a:t>
            </a:r>
            <a:r>
              <a:rPr lang="tr-TR" sz="600" dirty="0" err="1" smtClean="0">
                <a:solidFill>
                  <a:schemeClr val="tx1"/>
                </a:solidFill>
                <a:latin typeface="Cambria" panose="02040503050406030204" pitchFamily="18" charset="0"/>
                <a:ea typeface="Cambria" panose="02040503050406030204" pitchFamily="18" charset="0"/>
              </a:rPr>
              <a:t>Managers</a:t>
            </a:r>
            <a:endParaRPr lang="tr-TR" sz="600" dirty="0">
              <a:solidFill>
                <a:schemeClr val="tx1"/>
              </a:solidFill>
              <a:latin typeface="Cambria" panose="02040503050406030204" pitchFamily="18" charset="0"/>
              <a:ea typeface="Cambria" panose="02040503050406030204" pitchFamily="18" charset="0"/>
            </a:endParaRPr>
          </a:p>
        </p:txBody>
      </p:sp>
      <p:sp>
        <p:nvSpPr>
          <p:cNvPr id="12" name="Dikdörtgen 11"/>
          <p:cNvSpPr/>
          <p:nvPr/>
        </p:nvSpPr>
        <p:spPr>
          <a:xfrm>
            <a:off x="5525032" y="4303761"/>
            <a:ext cx="1174811" cy="12178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Structural</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Engineers</a:t>
            </a:r>
            <a:endParaRPr lang="tr-TR" sz="600" dirty="0">
              <a:solidFill>
                <a:schemeClr val="tx1"/>
              </a:solidFill>
              <a:latin typeface="Cambria" panose="02040503050406030204" pitchFamily="18" charset="0"/>
              <a:ea typeface="Cambria" panose="02040503050406030204" pitchFamily="18" charset="0"/>
            </a:endParaRPr>
          </a:p>
        </p:txBody>
      </p:sp>
      <p:sp>
        <p:nvSpPr>
          <p:cNvPr id="13" name="Dikdörtgen 12"/>
          <p:cNvSpPr/>
          <p:nvPr/>
        </p:nvSpPr>
        <p:spPr>
          <a:xfrm>
            <a:off x="5525032" y="4425542"/>
            <a:ext cx="1174811" cy="12178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Mechanical</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Engineers</a:t>
            </a:r>
            <a:endParaRPr lang="tr-TR" sz="600" dirty="0">
              <a:solidFill>
                <a:schemeClr val="tx1"/>
              </a:solidFill>
              <a:latin typeface="Cambria" panose="02040503050406030204" pitchFamily="18" charset="0"/>
              <a:ea typeface="Cambria" panose="02040503050406030204" pitchFamily="18" charset="0"/>
            </a:endParaRPr>
          </a:p>
        </p:txBody>
      </p:sp>
      <p:sp>
        <p:nvSpPr>
          <p:cNvPr id="14" name="Dikdörtgen 13"/>
          <p:cNvSpPr/>
          <p:nvPr/>
        </p:nvSpPr>
        <p:spPr>
          <a:xfrm>
            <a:off x="5523582" y="4544672"/>
            <a:ext cx="1176262" cy="1217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600" dirty="0" err="1" smtClean="0">
                <a:solidFill>
                  <a:schemeClr val="tx1"/>
                </a:solidFill>
                <a:latin typeface="Cambria" panose="02040503050406030204" pitchFamily="18" charset="0"/>
                <a:ea typeface="Cambria" panose="02040503050406030204" pitchFamily="18" charset="0"/>
              </a:rPr>
              <a:t>Lighting</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Electirical</a:t>
            </a:r>
            <a:r>
              <a:rPr lang="tr-TR" sz="600" dirty="0" smtClean="0">
                <a:solidFill>
                  <a:schemeClr val="tx1"/>
                </a:solidFill>
                <a:latin typeface="Cambria" panose="02040503050406030204" pitchFamily="18" charset="0"/>
                <a:ea typeface="Cambria" panose="02040503050406030204" pitchFamily="18" charset="0"/>
              </a:rPr>
              <a:t> </a:t>
            </a:r>
            <a:r>
              <a:rPr lang="tr-TR" sz="600" dirty="0" err="1" smtClean="0">
                <a:solidFill>
                  <a:schemeClr val="tx1"/>
                </a:solidFill>
                <a:latin typeface="Cambria" panose="02040503050406030204" pitchFamily="18" charset="0"/>
                <a:ea typeface="Cambria" panose="02040503050406030204" pitchFamily="18" charset="0"/>
              </a:rPr>
              <a:t>Engineers</a:t>
            </a:r>
            <a:endParaRPr lang="tr-TR" sz="600" dirty="0">
              <a:solidFill>
                <a:schemeClr val="tx1"/>
              </a:solidFill>
              <a:latin typeface="Cambria" panose="02040503050406030204" pitchFamily="18" charset="0"/>
              <a:ea typeface="Cambria" panose="02040503050406030204" pitchFamily="18" charset="0"/>
            </a:endParaRPr>
          </a:p>
        </p:txBody>
      </p:sp>
      <p:sp>
        <p:nvSpPr>
          <p:cNvPr id="15" name="Metin kutusu 14"/>
          <p:cNvSpPr txBox="1"/>
          <p:nvPr/>
        </p:nvSpPr>
        <p:spPr>
          <a:xfrm>
            <a:off x="1259632" y="4471400"/>
            <a:ext cx="1944216" cy="215444"/>
          </a:xfrm>
          <a:prstGeom prst="rect">
            <a:avLst/>
          </a:prstGeom>
          <a:noFill/>
        </p:spPr>
        <p:txBody>
          <a:bodyPr wrap="square" rtlCol="0">
            <a:spAutoFit/>
          </a:bodyPr>
          <a:lstStyle/>
          <a:p>
            <a:r>
              <a:rPr lang="tr-TR" sz="800" b="1" dirty="0" err="1" smtClean="0"/>
              <a:t>Figure</a:t>
            </a:r>
            <a:r>
              <a:rPr lang="tr-TR" sz="800" b="1" dirty="0" smtClean="0"/>
              <a:t> 11</a:t>
            </a:r>
            <a:r>
              <a:rPr lang="tr-TR" sz="800" dirty="0"/>
              <a:t>: </a:t>
            </a:r>
            <a:r>
              <a:rPr lang="tr-TR" sz="800" dirty="0" smtClean="0"/>
              <a:t>:Team </a:t>
            </a:r>
            <a:r>
              <a:rPr lang="tr-TR" sz="800" dirty="0"/>
              <a:t>General </a:t>
            </a:r>
            <a:r>
              <a:rPr lang="tr-TR" sz="800" dirty="0" err="1"/>
              <a:t>Process</a:t>
            </a:r>
            <a:r>
              <a:rPr lang="tr-TR" sz="800" dirty="0"/>
              <a:t> </a:t>
            </a:r>
            <a:r>
              <a:rPr lang="tr-TR" sz="800" dirty="0" err="1"/>
              <a:t>Map</a:t>
            </a:r>
            <a:r>
              <a:rPr lang="tr-TR" sz="800" dirty="0"/>
              <a:t> (</a:t>
            </a:r>
            <a:r>
              <a:rPr lang="tr-TR" sz="800" dirty="0" smtClean="0"/>
              <a:t>6).</a:t>
            </a:r>
            <a:endParaRPr lang="tr-TR" sz="800" dirty="0"/>
          </a:p>
        </p:txBody>
      </p:sp>
    </p:spTree>
    <p:extLst>
      <p:ext uri="{BB962C8B-B14F-4D97-AF65-F5344CB8AC3E}">
        <p14:creationId xmlns:p14="http://schemas.microsoft.com/office/powerpoint/2010/main" val="2921559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a:t>
            </a:r>
            <a:endParaRPr lang="tr-TR" b="1" dirty="0" smtClean="0">
              <a:solidFill>
                <a:schemeClr val="bg1"/>
              </a:solidFill>
            </a:endParaRPr>
          </a:p>
          <a:p>
            <a:pPr marL="0" indent="0" algn="ctr">
              <a:buNone/>
            </a:pPr>
            <a:r>
              <a:rPr lang="en-US" b="1" dirty="0" smtClean="0">
                <a:solidFill>
                  <a:schemeClr val="bg1"/>
                </a:solidFill>
              </a:rPr>
              <a:t>BIM EXECUTION </a:t>
            </a:r>
            <a:r>
              <a:rPr lang="en-US" b="1" dirty="0">
                <a:solidFill>
                  <a:schemeClr val="bg1"/>
                </a:solidFill>
              </a:rPr>
              <a:t>PLAN </a:t>
            </a:r>
            <a:r>
              <a:rPr lang="en-US" b="1" dirty="0" smtClean="0">
                <a:solidFill>
                  <a:schemeClr val="bg1"/>
                </a:solidFill>
              </a:rPr>
              <a:t>OVERVIEW</a:t>
            </a:r>
            <a:endParaRPr lang="en-US" b="1" dirty="0">
              <a:solidFill>
                <a:schemeClr val="bg1"/>
              </a:solidFill>
            </a:endParaRP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3322021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27584" y="1652483"/>
            <a:ext cx="4680520"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1923678"/>
            <a:ext cx="4392488" cy="2810628"/>
          </a:xfrm>
          <a:prstGeom prst="rect">
            <a:avLst/>
          </a:prstGeom>
        </p:spPr>
      </p:pic>
      <p:sp>
        <p:nvSpPr>
          <p:cNvPr id="8" name="Metin kutusu 7"/>
          <p:cNvSpPr txBox="1"/>
          <p:nvPr/>
        </p:nvSpPr>
        <p:spPr>
          <a:xfrm>
            <a:off x="2771800" y="4471400"/>
            <a:ext cx="2880320" cy="215444"/>
          </a:xfrm>
          <a:prstGeom prst="rect">
            <a:avLst/>
          </a:prstGeom>
          <a:noFill/>
        </p:spPr>
        <p:txBody>
          <a:bodyPr wrap="square" rtlCol="0">
            <a:spAutoFit/>
          </a:bodyPr>
          <a:lstStyle/>
          <a:p>
            <a:r>
              <a:rPr lang="tr-TR" sz="800" b="1" dirty="0" err="1" smtClean="0"/>
              <a:t>Figure</a:t>
            </a:r>
            <a:r>
              <a:rPr lang="tr-TR" sz="800" b="1" dirty="0" smtClean="0"/>
              <a:t> 12</a:t>
            </a:r>
            <a:r>
              <a:rPr lang="tr-TR" sz="800" dirty="0" smtClean="0"/>
              <a:t>: :</a:t>
            </a:r>
            <a:r>
              <a:rPr lang="tr-TR" sz="800" dirty="0" err="1" smtClean="0"/>
              <a:t>Lighting</a:t>
            </a:r>
            <a:r>
              <a:rPr lang="tr-TR" sz="800" dirty="0" smtClean="0"/>
              <a:t>/ </a:t>
            </a:r>
            <a:r>
              <a:rPr lang="tr-TR" sz="800" dirty="0" err="1" smtClean="0"/>
              <a:t>Electrical</a:t>
            </a:r>
            <a:r>
              <a:rPr lang="tr-TR" sz="800" dirty="0" smtClean="0"/>
              <a:t> </a:t>
            </a:r>
            <a:r>
              <a:rPr lang="tr-TR" sz="800" dirty="0" err="1" smtClean="0"/>
              <a:t>Engineer</a:t>
            </a:r>
            <a:r>
              <a:rPr lang="tr-TR" sz="800" dirty="0" smtClean="0"/>
              <a:t> </a:t>
            </a:r>
            <a:r>
              <a:rPr lang="tr-TR" sz="800" dirty="0"/>
              <a:t>General </a:t>
            </a:r>
            <a:r>
              <a:rPr lang="tr-TR" sz="800" dirty="0" err="1"/>
              <a:t>Process</a:t>
            </a:r>
            <a:r>
              <a:rPr lang="tr-TR" sz="800" dirty="0"/>
              <a:t> </a:t>
            </a:r>
            <a:r>
              <a:rPr lang="tr-TR" sz="800" dirty="0" err="1"/>
              <a:t>Map</a:t>
            </a:r>
            <a:r>
              <a:rPr lang="tr-TR" sz="800" dirty="0"/>
              <a:t> (</a:t>
            </a:r>
            <a:r>
              <a:rPr lang="tr-TR" sz="800" dirty="0" smtClean="0"/>
              <a:t>6).</a:t>
            </a:r>
            <a:endParaRPr lang="tr-TR" sz="800" dirty="0"/>
          </a:p>
        </p:txBody>
      </p:sp>
    </p:spTree>
    <p:extLst>
      <p:ext uri="{BB962C8B-B14F-4D97-AF65-F5344CB8AC3E}">
        <p14:creationId xmlns:p14="http://schemas.microsoft.com/office/powerpoint/2010/main" val="1335069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27584" y="1652483"/>
            <a:ext cx="4680520"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1914354"/>
            <a:ext cx="4392488" cy="2784964"/>
          </a:xfrm>
          <a:prstGeom prst="rect">
            <a:avLst/>
          </a:prstGeom>
        </p:spPr>
      </p:pic>
      <p:sp>
        <p:nvSpPr>
          <p:cNvPr id="8" name="Metin kutusu 7"/>
          <p:cNvSpPr txBox="1"/>
          <p:nvPr/>
        </p:nvSpPr>
        <p:spPr>
          <a:xfrm>
            <a:off x="2771800" y="4471400"/>
            <a:ext cx="2880320" cy="215444"/>
          </a:xfrm>
          <a:prstGeom prst="rect">
            <a:avLst/>
          </a:prstGeom>
          <a:noFill/>
        </p:spPr>
        <p:txBody>
          <a:bodyPr wrap="square" rtlCol="0">
            <a:spAutoFit/>
          </a:bodyPr>
          <a:lstStyle/>
          <a:p>
            <a:r>
              <a:rPr lang="tr-TR" sz="800" b="1" dirty="0" err="1" smtClean="0"/>
              <a:t>Figure</a:t>
            </a:r>
            <a:r>
              <a:rPr lang="tr-TR" sz="800" b="1" dirty="0" smtClean="0"/>
              <a:t> 13</a:t>
            </a:r>
            <a:r>
              <a:rPr lang="tr-TR" sz="800" dirty="0" smtClean="0"/>
              <a:t>: :</a:t>
            </a:r>
            <a:r>
              <a:rPr lang="tr-TR" sz="800" dirty="0" err="1" smtClean="0"/>
              <a:t>Structural</a:t>
            </a:r>
            <a:r>
              <a:rPr lang="tr-TR" sz="800" dirty="0" smtClean="0"/>
              <a:t> </a:t>
            </a:r>
            <a:r>
              <a:rPr lang="tr-TR" sz="800" dirty="0" err="1" smtClean="0"/>
              <a:t>Engineer</a:t>
            </a:r>
            <a:r>
              <a:rPr lang="tr-TR" sz="800" dirty="0" smtClean="0"/>
              <a:t> </a:t>
            </a:r>
            <a:r>
              <a:rPr lang="tr-TR" sz="800" dirty="0"/>
              <a:t>General </a:t>
            </a:r>
            <a:r>
              <a:rPr lang="tr-TR" sz="800" dirty="0" err="1"/>
              <a:t>Process</a:t>
            </a:r>
            <a:r>
              <a:rPr lang="tr-TR" sz="800" dirty="0"/>
              <a:t> </a:t>
            </a:r>
            <a:r>
              <a:rPr lang="tr-TR" sz="800" dirty="0" err="1"/>
              <a:t>Map</a:t>
            </a:r>
            <a:r>
              <a:rPr lang="tr-TR" sz="800" dirty="0"/>
              <a:t> (</a:t>
            </a:r>
            <a:r>
              <a:rPr lang="tr-TR" sz="800" dirty="0" smtClean="0"/>
              <a:t>6).</a:t>
            </a:r>
            <a:endParaRPr lang="tr-TR" sz="800" dirty="0"/>
          </a:p>
        </p:txBody>
      </p:sp>
    </p:spTree>
    <p:extLst>
      <p:ext uri="{BB962C8B-B14F-4D97-AF65-F5344CB8AC3E}">
        <p14:creationId xmlns:p14="http://schemas.microsoft.com/office/powerpoint/2010/main" val="1389354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27584" y="1652483"/>
            <a:ext cx="4680520"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1923678"/>
            <a:ext cx="4392488" cy="2822482"/>
          </a:xfrm>
          <a:prstGeom prst="rect">
            <a:avLst/>
          </a:prstGeom>
        </p:spPr>
      </p:pic>
      <p:sp>
        <p:nvSpPr>
          <p:cNvPr id="8" name="Metin kutusu 7"/>
          <p:cNvSpPr txBox="1"/>
          <p:nvPr/>
        </p:nvSpPr>
        <p:spPr>
          <a:xfrm>
            <a:off x="2771800" y="4471400"/>
            <a:ext cx="2880320" cy="215444"/>
          </a:xfrm>
          <a:prstGeom prst="rect">
            <a:avLst/>
          </a:prstGeom>
          <a:noFill/>
        </p:spPr>
        <p:txBody>
          <a:bodyPr wrap="square" rtlCol="0">
            <a:spAutoFit/>
          </a:bodyPr>
          <a:lstStyle/>
          <a:p>
            <a:r>
              <a:rPr lang="tr-TR" sz="800" b="1" dirty="0" err="1" smtClean="0"/>
              <a:t>Figure</a:t>
            </a:r>
            <a:r>
              <a:rPr lang="tr-TR" sz="800" b="1" dirty="0" smtClean="0"/>
              <a:t> 14</a:t>
            </a:r>
            <a:r>
              <a:rPr lang="tr-TR" sz="800" dirty="0" smtClean="0"/>
              <a:t>: :</a:t>
            </a:r>
            <a:r>
              <a:rPr lang="tr-TR" sz="800" dirty="0" err="1" smtClean="0"/>
              <a:t>Mechanical</a:t>
            </a:r>
            <a:r>
              <a:rPr lang="tr-TR" sz="800" dirty="0" smtClean="0"/>
              <a:t> </a:t>
            </a:r>
            <a:r>
              <a:rPr lang="tr-TR" sz="800" dirty="0" err="1" smtClean="0"/>
              <a:t>Engineer</a:t>
            </a:r>
            <a:r>
              <a:rPr lang="tr-TR" sz="800" dirty="0" smtClean="0"/>
              <a:t> </a:t>
            </a:r>
            <a:r>
              <a:rPr lang="tr-TR" sz="800" dirty="0"/>
              <a:t>General </a:t>
            </a:r>
            <a:r>
              <a:rPr lang="tr-TR" sz="800" dirty="0" err="1"/>
              <a:t>Process</a:t>
            </a:r>
            <a:r>
              <a:rPr lang="tr-TR" sz="800" dirty="0"/>
              <a:t> </a:t>
            </a:r>
            <a:r>
              <a:rPr lang="tr-TR" sz="800" dirty="0" err="1"/>
              <a:t>Map</a:t>
            </a:r>
            <a:r>
              <a:rPr lang="tr-TR" sz="800" dirty="0"/>
              <a:t> (</a:t>
            </a:r>
            <a:r>
              <a:rPr lang="tr-TR" sz="800" dirty="0" smtClean="0"/>
              <a:t>6).</a:t>
            </a:r>
            <a:endParaRPr lang="tr-TR" sz="800" dirty="0"/>
          </a:p>
        </p:txBody>
      </p:sp>
    </p:spTree>
    <p:extLst>
      <p:ext uri="{BB962C8B-B14F-4D97-AF65-F5344CB8AC3E}">
        <p14:creationId xmlns:p14="http://schemas.microsoft.com/office/powerpoint/2010/main" val="531451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E: BIM PROCESS AND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27584" y="1652483"/>
            <a:ext cx="4680520" cy="307777"/>
          </a:xfrm>
          <a:prstGeom prst="rect">
            <a:avLst/>
          </a:prstGeom>
          <a:noFill/>
        </p:spPr>
        <p:txBody>
          <a:bodyPr wrap="square" rtlCol="0">
            <a:spAutoFit/>
          </a:bodyPr>
          <a:lstStyle/>
          <a:p>
            <a:pPr marL="0" lvl="1" algn="just"/>
            <a:r>
              <a:rPr lang="en-US" sz="1400" dirty="0"/>
              <a:t>Sample process maps prepared in studies in the literature.</a:t>
            </a:r>
            <a:endParaRPr lang="tr-TR" sz="1400" dirty="0" smtClean="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3" y="1956672"/>
            <a:ext cx="4392488" cy="2775318"/>
          </a:xfrm>
          <a:prstGeom prst="rect">
            <a:avLst/>
          </a:prstGeom>
        </p:spPr>
      </p:pic>
      <p:sp>
        <p:nvSpPr>
          <p:cNvPr id="8" name="Metin kutusu 7"/>
          <p:cNvSpPr txBox="1"/>
          <p:nvPr/>
        </p:nvSpPr>
        <p:spPr>
          <a:xfrm>
            <a:off x="2771800" y="4471400"/>
            <a:ext cx="2880320" cy="215444"/>
          </a:xfrm>
          <a:prstGeom prst="rect">
            <a:avLst/>
          </a:prstGeom>
          <a:noFill/>
        </p:spPr>
        <p:txBody>
          <a:bodyPr wrap="square" rtlCol="0">
            <a:spAutoFit/>
          </a:bodyPr>
          <a:lstStyle/>
          <a:p>
            <a:r>
              <a:rPr lang="tr-TR" sz="800" b="1" dirty="0" err="1" smtClean="0"/>
              <a:t>Figure</a:t>
            </a:r>
            <a:r>
              <a:rPr lang="tr-TR" sz="800" b="1" dirty="0" smtClean="0"/>
              <a:t> 15</a:t>
            </a:r>
            <a:r>
              <a:rPr lang="tr-TR" sz="800" dirty="0" smtClean="0"/>
              <a:t>: :Construction Manager General </a:t>
            </a:r>
            <a:r>
              <a:rPr lang="tr-TR" sz="800" dirty="0" err="1"/>
              <a:t>Process</a:t>
            </a:r>
            <a:r>
              <a:rPr lang="tr-TR" sz="800" dirty="0"/>
              <a:t> </a:t>
            </a:r>
            <a:r>
              <a:rPr lang="tr-TR" sz="800" dirty="0" err="1"/>
              <a:t>Map</a:t>
            </a:r>
            <a:r>
              <a:rPr lang="tr-TR" sz="800" dirty="0"/>
              <a:t> (</a:t>
            </a:r>
            <a:r>
              <a:rPr lang="tr-TR" sz="800" dirty="0" smtClean="0"/>
              <a:t>6).</a:t>
            </a:r>
            <a:endParaRPr lang="tr-TR" sz="800" dirty="0"/>
          </a:p>
        </p:txBody>
      </p:sp>
    </p:spTree>
    <p:extLst>
      <p:ext uri="{BB962C8B-B14F-4D97-AF65-F5344CB8AC3E}">
        <p14:creationId xmlns:p14="http://schemas.microsoft.com/office/powerpoint/2010/main" val="27785588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200151"/>
            <a:ext cx="7787209" cy="3394472"/>
          </a:xfrm>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F</a:t>
            </a:r>
          </a:p>
          <a:p>
            <a:pPr marL="0" indent="0" algn="ctr">
              <a:buNone/>
            </a:pPr>
            <a:r>
              <a:rPr lang="en-US" b="1" dirty="0">
                <a:solidFill>
                  <a:schemeClr val="bg1"/>
                </a:solidFill>
              </a:rPr>
              <a:t>BIM EXCHANGE PROTOCOL AND SUBMITTAL FORMAT</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1964029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F: BIM EXCHANGE PROTOCOL AND SUBMITTAL FORMAT</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2520280" cy="2893100"/>
          </a:xfrm>
          <a:prstGeom prst="rect">
            <a:avLst/>
          </a:prstGeom>
          <a:noFill/>
        </p:spPr>
        <p:txBody>
          <a:bodyPr wrap="square" rtlCol="0">
            <a:spAutoFit/>
          </a:bodyPr>
          <a:lstStyle/>
          <a:p>
            <a:pPr marL="0" lvl="1" algn="just"/>
            <a:r>
              <a:rPr lang="en-US" sz="1400" dirty="0"/>
              <a:t>This section describes each of the team's uses of BIM and the result of each (Table 4). With the Team General Process Map, the duration of each BIM use is summarized according to the stages (Table 5). In addition, the files to be delivered are determined in which format (pdf, </a:t>
            </a:r>
            <a:r>
              <a:rPr lang="en-US" sz="1400" dirty="0" err="1"/>
              <a:t>dwg</a:t>
            </a:r>
            <a:r>
              <a:rPr lang="en-US" sz="1400" dirty="0"/>
              <a:t>, etc.) the 2D layouts will be presented, as well as the original program formats in which the data were prepared.</a:t>
            </a:r>
            <a:endParaRPr lang="tr-TR" dirty="0"/>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475" y="2067694"/>
            <a:ext cx="4148374" cy="1913332"/>
          </a:xfrm>
          <a:prstGeom prst="rect">
            <a:avLst/>
          </a:prstGeom>
        </p:spPr>
      </p:pic>
    </p:spTree>
    <p:extLst>
      <p:ext uri="{BB962C8B-B14F-4D97-AF65-F5344CB8AC3E}">
        <p14:creationId xmlns:p14="http://schemas.microsoft.com/office/powerpoint/2010/main" val="20078886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159" y="1923275"/>
            <a:ext cx="4117217" cy="2831867"/>
          </a:xfrm>
          <a:prstGeom prst="rect">
            <a:avLst/>
          </a:prstGeom>
        </p:spPr>
      </p:pic>
      <p:sp>
        <p:nvSpPr>
          <p:cNvPr id="3" name="İçerik Yer Tutucusu 2"/>
          <p:cNvSpPr>
            <a:spLocks noGrp="1"/>
          </p:cNvSpPr>
          <p:nvPr>
            <p:ph idx="1"/>
          </p:nvPr>
        </p:nvSpPr>
        <p:spPr/>
        <p:txBody>
          <a:bodyPr>
            <a:normAutofit/>
          </a:bodyPr>
          <a:lstStyle/>
          <a:p>
            <a:r>
              <a:rPr lang="en-US" sz="2400" b="1" dirty="0"/>
              <a:t>SECTION F: BIM EXCHANGE PROTOCOL AND SUBMITTAL FORMAT</a:t>
            </a:r>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10" name="Sol Ok Açıklama Balonu 9"/>
          <p:cNvSpPr/>
          <p:nvPr/>
        </p:nvSpPr>
        <p:spPr>
          <a:xfrm rot="10800000">
            <a:off x="1660848" y="2547500"/>
            <a:ext cx="1728192" cy="1034620"/>
          </a:xfrm>
          <a:prstGeom prst="leftArrowCallout">
            <a:avLst>
              <a:gd name="adj1" fmla="val 9844"/>
              <a:gd name="adj2" fmla="val 10385"/>
              <a:gd name="adj3" fmla="val 24443"/>
              <a:gd name="adj4" fmla="val 7024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11" name="Metin kutusu 10"/>
          <p:cNvSpPr txBox="1"/>
          <p:nvPr/>
        </p:nvSpPr>
        <p:spPr>
          <a:xfrm>
            <a:off x="1660848" y="2649312"/>
            <a:ext cx="1254968" cy="830997"/>
          </a:xfrm>
          <a:prstGeom prst="rect">
            <a:avLst/>
          </a:prstGeom>
          <a:noFill/>
        </p:spPr>
        <p:txBody>
          <a:bodyPr wrap="square" rtlCol="0">
            <a:spAutoFit/>
          </a:bodyPr>
          <a:lstStyle/>
          <a:p>
            <a:pPr marL="0" lvl="1" algn="just"/>
            <a:r>
              <a:rPr lang="en-US" sz="1200" dirty="0" smtClean="0">
                <a:solidFill>
                  <a:schemeClr val="bg1"/>
                </a:solidFill>
              </a:rPr>
              <a:t>BIM </a:t>
            </a:r>
            <a:r>
              <a:rPr lang="en-US" sz="1200" dirty="0">
                <a:solidFill>
                  <a:schemeClr val="bg1"/>
                </a:solidFill>
              </a:rPr>
              <a:t>usages in the table are written as an </a:t>
            </a:r>
            <a:r>
              <a:rPr lang="en-US" sz="1200" dirty="0" smtClean="0">
                <a:solidFill>
                  <a:schemeClr val="bg1"/>
                </a:solidFill>
              </a:rPr>
              <a:t>example.</a:t>
            </a:r>
            <a:endParaRPr lang="en-US" sz="1200" dirty="0">
              <a:solidFill>
                <a:schemeClr val="bg1"/>
              </a:solidFill>
            </a:endParaRPr>
          </a:p>
        </p:txBody>
      </p:sp>
    </p:spTree>
    <p:extLst>
      <p:ext uri="{BB962C8B-B14F-4D97-AF65-F5344CB8AC3E}">
        <p14:creationId xmlns:p14="http://schemas.microsoft.com/office/powerpoint/2010/main" val="3066941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G</a:t>
            </a:r>
          </a:p>
          <a:p>
            <a:pPr marL="0" indent="0" algn="ctr">
              <a:buNone/>
            </a:pPr>
            <a:r>
              <a:rPr lang="en-US" b="1" dirty="0">
                <a:solidFill>
                  <a:schemeClr val="bg1"/>
                </a:solidFill>
              </a:rPr>
              <a:t>BIM DATA REQUIREMENT</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283955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G: BIM DATA REQUIREMENT</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1169551"/>
          </a:xfrm>
          <a:prstGeom prst="rect">
            <a:avLst/>
          </a:prstGeom>
          <a:noFill/>
        </p:spPr>
        <p:txBody>
          <a:bodyPr wrap="square" rtlCol="0">
            <a:spAutoFit/>
          </a:bodyPr>
          <a:lstStyle/>
          <a:p>
            <a:pPr marL="0" lvl="1" algn="just"/>
            <a:r>
              <a:rPr lang="en-US" sz="1400" dirty="0"/>
              <a:t>This Data Environment is a common database for all project information and documents. It allows sharing of projects and technical documents and controlling their revisions, tracking all correspondence on a common system and sharing data. All project documents (2D drawings, quantity studies, etc.) to be prepared within the scope of BIM processes must be produced in accordance with the Common Data Environment (Project Management System).</a:t>
            </a:r>
            <a:endParaRPr lang="tr-TR" sz="1400" dirty="0" smtClean="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1668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H</a:t>
            </a:r>
          </a:p>
          <a:p>
            <a:pPr marL="0" indent="0" algn="ctr">
              <a:buNone/>
            </a:pPr>
            <a:r>
              <a:rPr lang="en-US" b="1" dirty="0">
                <a:solidFill>
                  <a:schemeClr val="bg1"/>
                </a:solidFill>
              </a:rPr>
              <a:t>COLLABORATION PROCEDURES AND METHOD TO HANDLE SHARED MODELS</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2032013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3" y="1834793"/>
            <a:ext cx="3456383" cy="2781308"/>
          </a:xfrm>
          <a:prstGeom prst="rect">
            <a:avLst/>
          </a:prstGeom>
        </p:spPr>
      </p:pic>
      <p:sp>
        <p:nvSpPr>
          <p:cNvPr id="3" name="İçerik Yer Tutucusu 2"/>
          <p:cNvSpPr>
            <a:spLocks noGrp="1"/>
          </p:cNvSpPr>
          <p:nvPr>
            <p:ph idx="1"/>
          </p:nvPr>
        </p:nvSpPr>
        <p:spPr/>
        <p:txBody>
          <a:bodyPr>
            <a:normAutofit/>
          </a:bodyPr>
          <a:lstStyle/>
          <a:p>
            <a:r>
              <a:rPr lang="en-US" sz="2400" b="1" dirty="0"/>
              <a:t>SECTION A: BIM </a:t>
            </a:r>
            <a:r>
              <a:rPr lang="en-US" sz="2400" b="1" dirty="0" smtClean="0"/>
              <a:t>EXECUTION </a:t>
            </a:r>
            <a:r>
              <a:rPr lang="en-US" sz="2400" b="1" dirty="0"/>
              <a:t>PLAN OVERVIEW</a:t>
            </a:r>
          </a:p>
          <a:p>
            <a:pPr lvl="1"/>
            <a:r>
              <a:rPr lang="en-US" sz="2000" b="1" dirty="0"/>
              <a:t>WHAT IS THE BIM </a:t>
            </a:r>
            <a:r>
              <a:rPr lang="en-US" sz="2000" b="1" dirty="0" smtClean="0"/>
              <a:t>EXECUTION </a:t>
            </a:r>
            <a:r>
              <a:rPr lang="en-US" sz="2000" b="1" dirty="0"/>
              <a:t>PLAN</a:t>
            </a:r>
            <a:r>
              <a:rPr lang="en-US" sz="2000" b="1" dirty="0" smtClean="0"/>
              <a:t>?</a:t>
            </a:r>
            <a:endParaRPr lang="tr-TR" sz="2000" b="1" dirty="0" smtClean="0"/>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2" name="Metin kutusu 1"/>
          <p:cNvSpPr txBox="1"/>
          <p:nvPr/>
        </p:nvSpPr>
        <p:spPr>
          <a:xfrm>
            <a:off x="899592" y="1995686"/>
            <a:ext cx="2520280" cy="2308324"/>
          </a:xfrm>
          <a:prstGeom prst="rect">
            <a:avLst/>
          </a:prstGeom>
          <a:noFill/>
        </p:spPr>
        <p:txBody>
          <a:bodyPr wrap="square" rtlCol="0">
            <a:spAutoFit/>
          </a:bodyPr>
          <a:lstStyle/>
          <a:p>
            <a:pPr marL="0" lvl="1" algn="just"/>
            <a:r>
              <a:rPr lang="en-US" sz="1400" dirty="0"/>
              <a:t>Building Information </a:t>
            </a:r>
            <a:r>
              <a:rPr lang="en-US" sz="1400" dirty="0" smtClean="0"/>
              <a:t>Modeling </a:t>
            </a:r>
            <a:r>
              <a:rPr lang="en-US" sz="1400" dirty="0"/>
              <a:t>(BIM) </a:t>
            </a:r>
            <a:r>
              <a:rPr lang="en-US" sz="1400" dirty="0" smtClean="0"/>
              <a:t>is </a:t>
            </a:r>
            <a:r>
              <a:rPr lang="en-US" sz="1400" dirty="0"/>
              <a:t>the process of creating and managing information about a construction project throughout its entire lifecycle. In other words, BIM is basically a different way of creating, using and sharing building lifecycle data [1].</a:t>
            </a:r>
          </a:p>
          <a:p>
            <a:endParaRPr lang="tr-TR" dirty="0"/>
          </a:p>
        </p:txBody>
      </p:sp>
      <p:sp>
        <p:nvSpPr>
          <p:cNvPr id="7" name="Metin kutusu 6"/>
          <p:cNvSpPr txBox="1"/>
          <p:nvPr/>
        </p:nvSpPr>
        <p:spPr>
          <a:xfrm>
            <a:off x="4788024" y="4594623"/>
            <a:ext cx="2212465" cy="215444"/>
          </a:xfrm>
          <a:prstGeom prst="rect">
            <a:avLst/>
          </a:prstGeom>
          <a:noFill/>
        </p:spPr>
        <p:txBody>
          <a:bodyPr wrap="none" rtlCol="0">
            <a:spAutoFit/>
          </a:bodyPr>
          <a:lstStyle/>
          <a:p>
            <a:r>
              <a:rPr lang="tr-TR" sz="800" b="1" dirty="0" err="1" smtClean="0"/>
              <a:t>Figure</a:t>
            </a:r>
            <a:r>
              <a:rPr lang="tr-TR" sz="800" b="1" dirty="0" smtClean="0"/>
              <a:t> 1: </a:t>
            </a:r>
            <a:r>
              <a:rPr lang="en-US" sz="800" dirty="0" smtClean="0"/>
              <a:t>What </a:t>
            </a:r>
            <a:r>
              <a:rPr lang="en-US" sz="800" dirty="0"/>
              <a:t>is BIM? What does it do</a:t>
            </a:r>
            <a:r>
              <a:rPr lang="en-US" sz="800" dirty="0" smtClean="0"/>
              <a:t>?</a:t>
            </a:r>
            <a:r>
              <a:rPr lang="tr-TR" sz="800" dirty="0" smtClean="0"/>
              <a:t> (URL-1) </a:t>
            </a:r>
            <a:endParaRPr lang="tr-TR" sz="800" dirty="0"/>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56002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H: COLLABORATION PROCEDURES AND METHOD TO HANDLE SHARED MODELS</a:t>
            </a:r>
          </a:p>
          <a:p>
            <a:pPr lvl="1"/>
            <a:r>
              <a:rPr lang="en-US" sz="2000" b="1" dirty="0"/>
              <a:t>COLLABORATION STRATEGY</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2410311"/>
            <a:ext cx="6912768" cy="1815882"/>
          </a:xfrm>
          <a:prstGeom prst="rect">
            <a:avLst/>
          </a:prstGeom>
          <a:noFill/>
        </p:spPr>
        <p:txBody>
          <a:bodyPr wrap="square" rtlCol="0">
            <a:spAutoFit/>
          </a:bodyPr>
          <a:lstStyle/>
          <a:p>
            <a:pPr marL="0" lvl="1" algn="just"/>
            <a:r>
              <a:rPr lang="en-US" sz="1400" dirty="0"/>
              <a:t>This section should include the following</a:t>
            </a:r>
            <a:r>
              <a:rPr lang="en-US" sz="1400" dirty="0" smtClean="0"/>
              <a:t>.</a:t>
            </a:r>
            <a:endParaRPr lang="tr-TR" sz="1400" dirty="0" smtClean="0"/>
          </a:p>
          <a:p>
            <a:pPr marL="285750" lvl="1" indent="-285750" algn="just">
              <a:buFont typeface="Arial" panose="020B0604020202020204" pitchFamily="34" charset="0"/>
              <a:buChar char="•"/>
            </a:pPr>
            <a:r>
              <a:rPr lang="en-US" sz="1400" dirty="0" smtClean="0"/>
              <a:t>Weekly </a:t>
            </a:r>
            <a:r>
              <a:rPr lang="en-US" sz="1400" dirty="0"/>
              <a:t>meeting schedule – time</a:t>
            </a:r>
          </a:p>
          <a:p>
            <a:pPr marL="285750" lvl="1" indent="-285750" algn="just">
              <a:buFont typeface="Arial" panose="020B0604020202020204" pitchFamily="34" charset="0"/>
              <a:buChar char="•"/>
            </a:pPr>
            <a:r>
              <a:rPr lang="en-US" sz="1400" dirty="0" smtClean="0"/>
              <a:t>Team </a:t>
            </a:r>
            <a:r>
              <a:rPr lang="en-US" sz="1400" dirty="0"/>
              <a:t>communication – Google Docs, common file storage</a:t>
            </a:r>
          </a:p>
          <a:p>
            <a:pPr marL="285750" lvl="1" indent="-285750" algn="just">
              <a:buFont typeface="Arial" panose="020B0604020202020204" pitchFamily="34" charset="0"/>
              <a:buChar char="•"/>
            </a:pPr>
            <a:r>
              <a:rPr lang="en-US" sz="1400" dirty="0" smtClean="0"/>
              <a:t>Continual </a:t>
            </a:r>
            <a:r>
              <a:rPr lang="en-US" sz="1400" dirty="0"/>
              <a:t>interdisciplinary interaction for building systems’ integration</a:t>
            </a:r>
          </a:p>
          <a:p>
            <a:pPr marL="285750" lvl="1" indent="-285750" algn="just">
              <a:buFont typeface="Arial" panose="020B0604020202020204" pitchFamily="34" charset="0"/>
              <a:buChar char="•"/>
            </a:pPr>
            <a:r>
              <a:rPr lang="en-US" sz="1400" dirty="0" smtClean="0"/>
              <a:t>Team </a:t>
            </a:r>
            <a:r>
              <a:rPr lang="en-US" sz="1400" dirty="0"/>
              <a:t>leaders selected based on project phase</a:t>
            </a:r>
          </a:p>
          <a:p>
            <a:pPr marL="285750" lvl="1" indent="-285750" algn="just">
              <a:buFont typeface="Arial" panose="020B0604020202020204" pitchFamily="34" charset="0"/>
              <a:buChar char="•"/>
            </a:pPr>
            <a:r>
              <a:rPr lang="en-US" sz="1400" dirty="0" smtClean="0"/>
              <a:t>Meeting </a:t>
            </a:r>
            <a:r>
              <a:rPr lang="en-US" sz="1400" dirty="0"/>
              <a:t>minutes issued and discussed after each meeting to accomplish team objectives by next meeting date.</a:t>
            </a:r>
          </a:p>
          <a:p>
            <a:pPr marL="0" lvl="1" algn="just"/>
            <a:endParaRPr lang="tr-TR" sz="1400" dirty="0" smtClean="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1329036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H: COLLABORATION PROCEDURES AND METHOD TO HANDLE SHARED MODELS</a:t>
            </a:r>
          </a:p>
          <a:p>
            <a:pPr lvl="1"/>
            <a:r>
              <a:rPr lang="en-US" sz="2000" b="1" dirty="0"/>
              <a:t>DISCIPLINE MODEL REQUIREMENTS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2410311"/>
            <a:ext cx="6912768" cy="1261884"/>
          </a:xfrm>
          <a:prstGeom prst="rect">
            <a:avLst/>
          </a:prstGeom>
          <a:noFill/>
        </p:spPr>
        <p:txBody>
          <a:bodyPr wrap="square" rtlCol="0">
            <a:spAutoFit/>
          </a:bodyPr>
          <a:lstStyle/>
          <a:p>
            <a:pPr marL="0" lvl="1" algn="just"/>
            <a:r>
              <a:rPr lang="en-US" sz="1400" dirty="0"/>
              <a:t>In the BIM Implementation Plan, mandatory information requirements are defined depending on the scope of the Project. These;.</a:t>
            </a:r>
            <a:endParaRPr lang="tr-TR" sz="1400" dirty="0" smtClean="0"/>
          </a:p>
          <a:p>
            <a:pPr marL="171450" lvl="1" indent="-171450" algn="just">
              <a:buFont typeface="Arial" panose="020B0604020202020204" pitchFamily="34" charset="0"/>
              <a:buChar char="•"/>
            </a:pPr>
            <a:r>
              <a:rPr lang="en-US" sz="1200" dirty="0" smtClean="0"/>
              <a:t>Architectural </a:t>
            </a:r>
            <a:r>
              <a:rPr lang="en-US" sz="1200" dirty="0"/>
              <a:t>Model </a:t>
            </a:r>
            <a:r>
              <a:rPr lang="en-US" sz="1200" dirty="0" smtClean="0"/>
              <a:t>Requirements</a:t>
            </a:r>
            <a:endParaRPr lang="tr-TR" sz="1200" dirty="0" smtClean="0"/>
          </a:p>
          <a:p>
            <a:pPr marL="171450" lvl="1" indent="-171450" algn="just">
              <a:buFont typeface="Arial" panose="020B0604020202020204" pitchFamily="34" charset="0"/>
              <a:buChar char="•"/>
            </a:pPr>
            <a:r>
              <a:rPr lang="en-US" sz="1200" dirty="0" smtClean="0"/>
              <a:t>Structural Model Requirements</a:t>
            </a:r>
            <a:endParaRPr lang="tr-TR" sz="1200" dirty="0" smtClean="0"/>
          </a:p>
          <a:p>
            <a:pPr marL="171450" lvl="1" indent="-171450" algn="just">
              <a:buFont typeface="Arial" panose="020B0604020202020204" pitchFamily="34" charset="0"/>
              <a:buChar char="•"/>
            </a:pPr>
            <a:r>
              <a:rPr lang="en-US" sz="1200" dirty="0" smtClean="0"/>
              <a:t>Mechanical Model Requirements</a:t>
            </a:r>
            <a:endParaRPr lang="tr-TR" sz="1200" dirty="0" smtClean="0"/>
          </a:p>
          <a:p>
            <a:pPr marL="171450" lvl="1" indent="-171450" algn="just">
              <a:buFont typeface="Arial" panose="020B0604020202020204" pitchFamily="34" charset="0"/>
              <a:buChar char="•"/>
            </a:pPr>
            <a:r>
              <a:rPr lang="en-US" sz="1200" dirty="0" smtClean="0"/>
              <a:t>Electrical and Electronic Model Requirements</a:t>
            </a:r>
            <a:endParaRPr lang="en-US" sz="12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1171070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H: COLLABORATION PROCEDURES AND METHOD TO HANDLE SHARED MODELS</a:t>
            </a:r>
          </a:p>
          <a:p>
            <a:pPr lvl="1"/>
            <a:r>
              <a:rPr lang="en-US" sz="2000" b="1" dirty="0"/>
              <a:t>DISCIPLINE MODEL REQUIREMENTS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2410311"/>
            <a:ext cx="2952328" cy="1384995"/>
          </a:xfrm>
          <a:prstGeom prst="rect">
            <a:avLst/>
          </a:prstGeom>
          <a:noFill/>
        </p:spPr>
        <p:txBody>
          <a:bodyPr wrap="square" rtlCol="0">
            <a:spAutoFit/>
          </a:bodyPr>
          <a:lstStyle/>
          <a:p>
            <a:pPr marL="171450" lvl="1" indent="-171450" algn="just">
              <a:buFont typeface="Arial" panose="020B0604020202020204" pitchFamily="34" charset="0"/>
              <a:buChar char="•"/>
            </a:pPr>
            <a:r>
              <a:rPr lang="en-US" sz="1200" b="1" u="sng" dirty="0" smtClean="0"/>
              <a:t>Architectural </a:t>
            </a:r>
            <a:r>
              <a:rPr lang="en-US" sz="1200" b="1" u="sng" dirty="0"/>
              <a:t>Model Requirements: </a:t>
            </a:r>
            <a:r>
              <a:rPr lang="en-US" sz="1200" dirty="0"/>
              <a:t>Doors, windows, elevators, escalators, screens, turnstiles, furniture, lighting elements, routing elements, MEP equipment, etc. It is defined which information will be given for all building elements and all materials </a:t>
            </a:r>
            <a:r>
              <a:rPr lang="en-US" sz="1200" dirty="0" smtClean="0"/>
              <a:t>used</a:t>
            </a:r>
            <a:r>
              <a:rPr lang="tr-TR" sz="1200" dirty="0"/>
              <a:t>.</a:t>
            </a:r>
            <a:endParaRPr lang="en-US" sz="12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8" name="Metin kutusu 7"/>
          <p:cNvSpPr txBox="1"/>
          <p:nvPr/>
        </p:nvSpPr>
        <p:spPr>
          <a:xfrm>
            <a:off x="5626549" y="4526730"/>
            <a:ext cx="2329827" cy="215444"/>
          </a:xfrm>
          <a:prstGeom prst="rect">
            <a:avLst/>
          </a:prstGeom>
          <a:noFill/>
        </p:spPr>
        <p:txBody>
          <a:bodyPr wrap="square" rtlCol="0">
            <a:spAutoFit/>
          </a:bodyPr>
          <a:lstStyle/>
          <a:p>
            <a:pPr algn="ctr"/>
            <a:r>
              <a:rPr lang="tr-TR" sz="800" b="1" dirty="0" err="1" smtClean="0"/>
              <a:t>Figure</a:t>
            </a:r>
            <a:r>
              <a:rPr lang="tr-TR" sz="800" b="1" dirty="0" smtClean="0"/>
              <a:t> 16: </a:t>
            </a:r>
            <a:r>
              <a:rPr lang="tr-TR" sz="800" dirty="0" smtClean="0"/>
              <a:t>(URL-4)</a:t>
            </a:r>
            <a:endParaRPr lang="tr-TR" sz="800" dirty="0"/>
          </a:p>
        </p:txBody>
      </p:sp>
      <p:pic>
        <p:nvPicPr>
          <p:cNvPr id="2" name="Resim 1"/>
          <p:cNvPicPr>
            <a:picLocks noChangeAspect="1"/>
          </p:cNvPicPr>
          <p:nvPr/>
        </p:nvPicPr>
        <p:blipFill>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796136" y="1660007"/>
            <a:ext cx="1732699" cy="2804883"/>
          </a:xfrm>
          <a:prstGeom prst="rect">
            <a:avLst/>
          </a:prstGeom>
        </p:spPr>
      </p:pic>
    </p:spTree>
    <p:extLst>
      <p:ext uri="{BB962C8B-B14F-4D97-AF65-F5344CB8AC3E}">
        <p14:creationId xmlns:p14="http://schemas.microsoft.com/office/powerpoint/2010/main" val="10687485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H: COLLABORATION PROCEDURES AND METHOD TO HANDLE SHARED MODELS</a:t>
            </a:r>
          </a:p>
          <a:p>
            <a:pPr lvl="1"/>
            <a:r>
              <a:rPr lang="en-US" sz="2000" b="1" dirty="0"/>
              <a:t>DISCIPLINE MODEL REQUIREMENTS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2410311"/>
            <a:ext cx="2952328" cy="1200329"/>
          </a:xfrm>
          <a:prstGeom prst="rect">
            <a:avLst/>
          </a:prstGeom>
          <a:noFill/>
        </p:spPr>
        <p:txBody>
          <a:bodyPr wrap="square" rtlCol="0">
            <a:spAutoFit/>
          </a:bodyPr>
          <a:lstStyle/>
          <a:p>
            <a:pPr marL="171450" lvl="1" indent="-171450" algn="just">
              <a:buFont typeface="Arial" panose="020B0604020202020204" pitchFamily="34" charset="0"/>
              <a:buChar char="•"/>
            </a:pPr>
            <a:r>
              <a:rPr lang="en-US" sz="1200" b="1" u="sng" dirty="0" smtClean="0"/>
              <a:t>Structural </a:t>
            </a:r>
            <a:r>
              <a:rPr lang="en-US" sz="1200" b="1" u="sng" dirty="0"/>
              <a:t>Model Requirements: </a:t>
            </a:r>
            <a:r>
              <a:rPr lang="en-US" sz="1200" dirty="0"/>
              <a:t>Reservations on vertical/horizontal circulation elements, all shafts, spaces, stairs, carrier elements are processed into the BIM model with their brief explanations</a:t>
            </a:r>
            <a:r>
              <a:rPr lang="en-US" sz="1200" dirty="0" smtClean="0"/>
              <a:t>.</a:t>
            </a:r>
            <a:endParaRPr lang="en-US" sz="12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08104" y="1851670"/>
            <a:ext cx="2664296" cy="2664296"/>
          </a:xfrm>
          <a:prstGeom prst="rect">
            <a:avLst/>
          </a:prstGeom>
          <a:ln>
            <a:noFill/>
          </a:ln>
          <a:effectLst>
            <a:outerShdw blurRad="292100" dist="139700" dir="2700000" algn="tl" rotWithShape="0">
              <a:srgbClr val="333333">
                <a:alpha val="65000"/>
              </a:srgbClr>
            </a:outerShdw>
          </a:effectLst>
        </p:spPr>
      </p:pic>
      <p:sp>
        <p:nvSpPr>
          <p:cNvPr id="8" name="Metin kutusu 7"/>
          <p:cNvSpPr txBox="1"/>
          <p:nvPr/>
        </p:nvSpPr>
        <p:spPr>
          <a:xfrm>
            <a:off x="5626549" y="4526730"/>
            <a:ext cx="2257819" cy="215444"/>
          </a:xfrm>
          <a:prstGeom prst="rect">
            <a:avLst/>
          </a:prstGeom>
          <a:noFill/>
        </p:spPr>
        <p:txBody>
          <a:bodyPr wrap="square" rtlCol="0">
            <a:spAutoFit/>
          </a:bodyPr>
          <a:lstStyle/>
          <a:p>
            <a:pPr algn="ctr"/>
            <a:r>
              <a:rPr lang="tr-TR" sz="800" b="1" dirty="0" err="1" smtClean="0"/>
              <a:t>Figure</a:t>
            </a:r>
            <a:r>
              <a:rPr lang="tr-TR" sz="800" b="1" dirty="0" smtClean="0"/>
              <a:t> 17: </a:t>
            </a:r>
            <a:r>
              <a:rPr lang="tr-TR" sz="800" dirty="0" smtClean="0"/>
              <a:t>(URL-5)</a:t>
            </a:r>
            <a:endParaRPr lang="tr-TR" sz="800" dirty="0"/>
          </a:p>
        </p:txBody>
      </p:sp>
    </p:spTree>
    <p:extLst>
      <p:ext uri="{BB962C8B-B14F-4D97-AF65-F5344CB8AC3E}">
        <p14:creationId xmlns:p14="http://schemas.microsoft.com/office/powerpoint/2010/main" val="584704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H: COLLABORATION PROCEDURES AND METHOD TO HANDLE SHARED MODELS</a:t>
            </a:r>
          </a:p>
          <a:p>
            <a:pPr lvl="1"/>
            <a:r>
              <a:rPr lang="en-US" sz="2000" b="1" dirty="0"/>
              <a:t>DISCIPLINE MODEL REQUIREMENTS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2410311"/>
            <a:ext cx="2952328" cy="830997"/>
          </a:xfrm>
          <a:prstGeom prst="rect">
            <a:avLst/>
          </a:prstGeom>
          <a:noFill/>
        </p:spPr>
        <p:txBody>
          <a:bodyPr wrap="square" rtlCol="0">
            <a:spAutoFit/>
          </a:bodyPr>
          <a:lstStyle/>
          <a:p>
            <a:pPr marL="171450" lvl="1" indent="-171450" algn="just">
              <a:buFont typeface="Arial" panose="020B0604020202020204" pitchFamily="34" charset="0"/>
              <a:buChar char="•"/>
            </a:pPr>
            <a:r>
              <a:rPr lang="en-US" sz="1200" b="1" u="sng" dirty="0" smtClean="0"/>
              <a:t>Mechanical </a:t>
            </a:r>
            <a:r>
              <a:rPr lang="en-US" sz="1200" b="1" u="sng" dirty="0"/>
              <a:t>Model Requirements: </a:t>
            </a:r>
            <a:r>
              <a:rPr lang="en-US" sz="1200" dirty="0"/>
              <a:t>The width, height and height information of the elements of the systems are modeled as 3D parametric</a:t>
            </a:r>
            <a:r>
              <a:rPr lang="en-US" sz="1200" dirty="0" smtClean="0"/>
              <a:t>.</a:t>
            </a:r>
            <a:endParaRPr lang="en-US" sz="12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pic>
        <p:nvPicPr>
          <p:cNvPr id="2" name="Resim 1"/>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5055" t="2527" r="3970" b="16606"/>
          <a:stretch/>
        </p:blipFill>
        <p:spPr>
          <a:xfrm>
            <a:off x="5337085" y="1851670"/>
            <a:ext cx="2835315" cy="2520280"/>
          </a:xfrm>
          <a:prstGeom prst="rect">
            <a:avLst/>
          </a:prstGeom>
          <a:ln>
            <a:noFill/>
          </a:ln>
          <a:effectLst>
            <a:outerShdw blurRad="292100" dist="139700" dir="2700000" algn="tl" rotWithShape="0">
              <a:srgbClr val="333333">
                <a:alpha val="65000"/>
              </a:srgbClr>
            </a:outerShdw>
          </a:effectLst>
        </p:spPr>
      </p:pic>
      <p:sp>
        <p:nvSpPr>
          <p:cNvPr id="8" name="Metin kutusu 7"/>
          <p:cNvSpPr txBox="1"/>
          <p:nvPr/>
        </p:nvSpPr>
        <p:spPr>
          <a:xfrm>
            <a:off x="5626549" y="4526730"/>
            <a:ext cx="2185811" cy="215444"/>
          </a:xfrm>
          <a:prstGeom prst="rect">
            <a:avLst/>
          </a:prstGeom>
          <a:noFill/>
        </p:spPr>
        <p:txBody>
          <a:bodyPr wrap="square" rtlCol="0">
            <a:spAutoFit/>
          </a:bodyPr>
          <a:lstStyle/>
          <a:p>
            <a:pPr algn="ctr"/>
            <a:r>
              <a:rPr lang="tr-TR" sz="800" b="1" dirty="0" err="1" smtClean="0"/>
              <a:t>Figure</a:t>
            </a:r>
            <a:r>
              <a:rPr lang="tr-TR" sz="800" b="1" dirty="0" smtClean="0"/>
              <a:t> 18: </a:t>
            </a:r>
            <a:r>
              <a:rPr lang="tr-TR" sz="800" dirty="0" smtClean="0"/>
              <a:t>(URL-6)</a:t>
            </a:r>
            <a:endParaRPr lang="tr-TR" sz="800" dirty="0"/>
          </a:p>
        </p:txBody>
      </p:sp>
    </p:spTree>
    <p:extLst>
      <p:ext uri="{BB962C8B-B14F-4D97-AF65-F5344CB8AC3E}">
        <p14:creationId xmlns:p14="http://schemas.microsoft.com/office/powerpoint/2010/main" val="1352459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H: COLLABORATION PROCEDURES AND METHOD TO HANDLE SHARED MODELS</a:t>
            </a:r>
          </a:p>
          <a:p>
            <a:pPr lvl="1"/>
            <a:r>
              <a:rPr lang="en-US" sz="2000" b="1" dirty="0"/>
              <a:t>DISCIPLINE MODEL REQUIREMENTS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2410311"/>
            <a:ext cx="2952328" cy="1938992"/>
          </a:xfrm>
          <a:prstGeom prst="rect">
            <a:avLst/>
          </a:prstGeom>
          <a:noFill/>
        </p:spPr>
        <p:txBody>
          <a:bodyPr wrap="square" rtlCol="0">
            <a:spAutoFit/>
          </a:bodyPr>
          <a:lstStyle/>
          <a:p>
            <a:pPr marL="171450" lvl="1" indent="-171450" algn="just">
              <a:buFont typeface="Arial" panose="020B0604020202020204" pitchFamily="34" charset="0"/>
              <a:buChar char="•"/>
            </a:pPr>
            <a:r>
              <a:rPr lang="en-US" sz="1200" b="1" u="sng" dirty="0" smtClean="0"/>
              <a:t>Electrical </a:t>
            </a:r>
            <a:r>
              <a:rPr lang="en-US" sz="1200" b="1" u="sng" dirty="0"/>
              <a:t>and Electronic Model Requirements:</a:t>
            </a:r>
            <a:r>
              <a:rPr lang="en-US" sz="1200" b="1" dirty="0"/>
              <a:t> </a:t>
            </a:r>
            <a:r>
              <a:rPr lang="en-US" sz="1200" dirty="0"/>
              <a:t>All generators, transformers, cable trays, fixtures, switches, sockets, announcements, telephones, passenger information screens, card readers, detectors, etc. in the project. Medium voltage, Direct voltage and Low voltage etc. The main equipment of all systems are shown in the model</a:t>
            </a:r>
            <a:r>
              <a:rPr lang="en-US" sz="1200" dirty="0" smtClean="0"/>
              <a:t>.</a:t>
            </a:r>
            <a:endParaRPr lang="en-US" sz="12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8" name="Metin kutusu 7"/>
          <p:cNvSpPr txBox="1"/>
          <p:nvPr/>
        </p:nvSpPr>
        <p:spPr>
          <a:xfrm>
            <a:off x="5626549" y="4526730"/>
            <a:ext cx="2185811" cy="215444"/>
          </a:xfrm>
          <a:prstGeom prst="rect">
            <a:avLst/>
          </a:prstGeom>
          <a:noFill/>
        </p:spPr>
        <p:txBody>
          <a:bodyPr wrap="square" rtlCol="0">
            <a:spAutoFit/>
          </a:bodyPr>
          <a:lstStyle/>
          <a:p>
            <a:pPr algn="ctr"/>
            <a:r>
              <a:rPr lang="tr-TR" sz="800" b="1" dirty="0" err="1" smtClean="0"/>
              <a:t>Figure</a:t>
            </a:r>
            <a:r>
              <a:rPr lang="tr-TR" sz="800" b="1" dirty="0" smtClean="0"/>
              <a:t> 19: </a:t>
            </a:r>
            <a:r>
              <a:rPr lang="tr-TR" sz="800" dirty="0" smtClean="0"/>
              <a:t>(URL-7)</a:t>
            </a:r>
            <a:endParaRPr lang="tr-TR" sz="800" dirty="0"/>
          </a:p>
        </p:txBody>
      </p:sp>
      <p:pic>
        <p:nvPicPr>
          <p:cNvPr id="2" name="Resim 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92080" y="2279889"/>
            <a:ext cx="2892818" cy="2185001"/>
          </a:xfrm>
          <a:prstGeom prst="rect">
            <a:avLst/>
          </a:prstGeom>
        </p:spPr>
      </p:pic>
    </p:spTree>
    <p:extLst>
      <p:ext uri="{BB962C8B-B14F-4D97-AF65-F5344CB8AC3E}">
        <p14:creationId xmlns:p14="http://schemas.microsoft.com/office/powerpoint/2010/main" val="2485775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I</a:t>
            </a:r>
          </a:p>
          <a:p>
            <a:pPr marL="0" indent="0" algn="ctr">
              <a:buNone/>
            </a:pPr>
            <a:r>
              <a:rPr lang="en-US" b="1" dirty="0">
                <a:solidFill>
                  <a:schemeClr val="bg1"/>
                </a:solidFill>
              </a:rPr>
              <a:t>QUALITY CONTROL</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1531419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I: QUALITY CONTROL</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1384995"/>
          </a:xfrm>
          <a:prstGeom prst="rect">
            <a:avLst/>
          </a:prstGeom>
          <a:noFill/>
        </p:spPr>
        <p:txBody>
          <a:bodyPr wrap="square" rtlCol="0">
            <a:spAutoFit/>
          </a:bodyPr>
          <a:lstStyle/>
          <a:p>
            <a:pPr marL="0" lvl="1" algn="just"/>
            <a:r>
              <a:rPr lang="en-US" sz="1400" dirty="0"/>
              <a:t>The project owner is responsible for the quality of all models to be presented. First, the disciplines should check the model quality within themselves. The BIM manager is responsible for controlling the quality of the model, taking into account the coordination of all disciplines, within the framework of its defined responsibilities. In this section, checklists are first created within the scope of the BIM Execution Plan and models are evaluated according to this list.</a:t>
            </a:r>
            <a:endParaRPr lang="tr-TR" sz="1400" dirty="0" smtClean="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36012389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pPr marL="0" indent="0" algn="ctr">
              <a:buNone/>
            </a:pPr>
            <a:endParaRPr lang="tr-TR" sz="2400" b="1" dirty="0" smtClean="0"/>
          </a:p>
          <a:p>
            <a:pPr marL="0" indent="0" algn="ctr">
              <a:buNone/>
            </a:pPr>
            <a:endParaRPr lang="tr-TR" sz="2400" b="1" dirty="0"/>
          </a:p>
          <a:p>
            <a:pPr marL="0" indent="0" algn="ctr">
              <a:buNone/>
            </a:pPr>
            <a:r>
              <a:rPr lang="en-US" b="1" dirty="0" smtClean="0">
                <a:solidFill>
                  <a:schemeClr val="bg1"/>
                </a:solidFill>
              </a:rPr>
              <a:t>SECTION </a:t>
            </a:r>
            <a:r>
              <a:rPr lang="tr-TR" b="1" dirty="0" smtClean="0">
                <a:solidFill>
                  <a:schemeClr val="bg1"/>
                </a:solidFill>
              </a:rPr>
              <a:t>J</a:t>
            </a:r>
          </a:p>
          <a:p>
            <a:pPr marL="0" indent="0" algn="ctr">
              <a:buNone/>
            </a:pPr>
            <a:r>
              <a:rPr lang="en-US" b="1" dirty="0">
                <a:solidFill>
                  <a:schemeClr val="bg1"/>
                </a:solidFill>
              </a:rPr>
              <a:t>TECHNOLOGY INFRASTRUCTURE &amp; SOFTWARE</a:t>
            </a: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1364763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J: TECHNOLOGY INFRASTRUCTURE &amp; SOFTWARE</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2462213"/>
          </a:xfrm>
          <a:prstGeom prst="rect">
            <a:avLst/>
          </a:prstGeom>
          <a:noFill/>
        </p:spPr>
        <p:txBody>
          <a:bodyPr wrap="square" rtlCol="0">
            <a:spAutoFit/>
          </a:bodyPr>
          <a:lstStyle/>
          <a:p>
            <a:pPr marL="0" lvl="1" algn="just"/>
            <a:r>
              <a:rPr lang="en-US" sz="1400" dirty="0"/>
              <a:t>In this section, the provision of a cloud system or main server, the installation of infrastructure that provides instant access to all projects, and the installation of the infrastructure, and the hardware features of the system are determined</a:t>
            </a:r>
            <a:r>
              <a:rPr lang="en-US" sz="1400" dirty="0" smtClean="0"/>
              <a:t>.</a:t>
            </a:r>
            <a:endParaRPr lang="tr-TR" sz="1400" dirty="0" smtClean="0"/>
          </a:p>
          <a:p>
            <a:pPr marL="0" lvl="1" algn="just"/>
            <a:endParaRPr lang="en-US" sz="1400" dirty="0"/>
          </a:p>
          <a:p>
            <a:pPr marL="0" lvl="1" algn="just"/>
            <a:r>
              <a:rPr lang="en-US" sz="1400" dirty="0"/>
              <a:t>In addition, in order to avoid the problem of opening the models between the Designer and the Manufacturer, which is not possible due to the revision difference during the project, which version of the same software the Designer and the Manufacturer (Consultant/Administration, Contractor, Sub-contractors, etc.) will use is determined at the beginning of the work and explained in this section. When an update is required, for which software, how and under whose responsibility (Designer/Manufacturer) the software will be updated is described in the BIM Implementation Plan.</a:t>
            </a:r>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007496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a:extLst>
              <a:ext uri="{28A0092B-C50C-407E-A947-70E740481C1C}">
                <a14:useLocalDpi xmlns:a14="http://schemas.microsoft.com/office/drawing/2010/main" val="0"/>
              </a:ext>
            </a:extLst>
          </a:blip>
          <a:srcRect l="21358" t="3981" r="19183" b="4802"/>
          <a:stretch/>
        </p:blipFill>
        <p:spPr>
          <a:xfrm>
            <a:off x="5412093" y="2067694"/>
            <a:ext cx="2760308" cy="2258434"/>
          </a:xfrm>
          <a:prstGeom prst="rect">
            <a:avLst/>
          </a:prstGeom>
        </p:spPr>
      </p:pic>
      <p:sp>
        <p:nvSpPr>
          <p:cNvPr id="3" name="İçerik Yer Tutucusu 2"/>
          <p:cNvSpPr>
            <a:spLocks noGrp="1"/>
          </p:cNvSpPr>
          <p:nvPr>
            <p:ph idx="1"/>
          </p:nvPr>
        </p:nvSpPr>
        <p:spPr/>
        <p:txBody>
          <a:bodyPr>
            <a:normAutofit/>
          </a:bodyPr>
          <a:lstStyle/>
          <a:p>
            <a:r>
              <a:rPr lang="en-US" sz="2400" b="1" dirty="0"/>
              <a:t>SECTION A: BIM </a:t>
            </a:r>
            <a:r>
              <a:rPr lang="en-US" sz="2400" b="1" dirty="0" smtClean="0"/>
              <a:t>EXECUTION </a:t>
            </a:r>
            <a:r>
              <a:rPr lang="en-US" sz="2400" b="1" dirty="0"/>
              <a:t>PLAN OVERVIEW</a:t>
            </a:r>
          </a:p>
          <a:p>
            <a:pPr lvl="1"/>
            <a:r>
              <a:rPr lang="en-US" sz="2000" b="1" dirty="0"/>
              <a:t>WHAT IS THE BIM </a:t>
            </a:r>
            <a:r>
              <a:rPr lang="en-US" sz="2000" b="1" dirty="0" smtClean="0"/>
              <a:t>EXECUTION </a:t>
            </a:r>
            <a:r>
              <a:rPr lang="en-US" sz="2000" b="1" dirty="0"/>
              <a:t>PLAN</a:t>
            </a:r>
            <a:r>
              <a:rPr lang="en-US" sz="2000" b="1" dirty="0" smtClean="0"/>
              <a:t>?</a:t>
            </a:r>
            <a:endParaRPr lang="tr-TR" sz="2000" b="1" dirty="0" smtClean="0"/>
          </a:p>
        </p:txBody>
      </p:sp>
      <p:pic>
        <p:nvPicPr>
          <p:cNvPr id="4" name="Imagen 33" descr="Imagen que contiene dibujo, señal&#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4"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2" name="Metin kutusu 1"/>
          <p:cNvSpPr txBox="1"/>
          <p:nvPr/>
        </p:nvSpPr>
        <p:spPr>
          <a:xfrm>
            <a:off x="899592" y="1995686"/>
            <a:ext cx="3960440" cy="2246769"/>
          </a:xfrm>
          <a:prstGeom prst="rect">
            <a:avLst/>
          </a:prstGeom>
          <a:noFill/>
        </p:spPr>
        <p:txBody>
          <a:bodyPr wrap="square" rtlCol="0">
            <a:spAutoFit/>
          </a:bodyPr>
          <a:lstStyle/>
          <a:p>
            <a:pPr marL="0" lvl="1" algn="just"/>
            <a:r>
              <a:rPr lang="en-US" sz="1400" dirty="0"/>
              <a:t>BIM Execution Plan is a plan that defines the objectives of implementing BIM technology in a project. Explains how to apply the created model, explains the application processes and ways of information exchange. It also contains information about all the project infrastructure necessary for a successful BIM implementation, namely the technologies we will implement, the team responsible for the implementation, and the contracts to be fulfilled [2].</a:t>
            </a:r>
            <a:endParaRPr lang="tr-TR" sz="1400" dirty="0"/>
          </a:p>
        </p:txBody>
      </p:sp>
      <p:sp>
        <p:nvSpPr>
          <p:cNvPr id="7" name="Metin kutusu 6"/>
          <p:cNvSpPr txBox="1"/>
          <p:nvPr/>
        </p:nvSpPr>
        <p:spPr>
          <a:xfrm>
            <a:off x="5652120" y="4581009"/>
            <a:ext cx="2605276" cy="215444"/>
          </a:xfrm>
          <a:prstGeom prst="rect">
            <a:avLst/>
          </a:prstGeom>
          <a:noFill/>
        </p:spPr>
        <p:txBody>
          <a:bodyPr wrap="square" rtlCol="0">
            <a:spAutoFit/>
          </a:bodyPr>
          <a:lstStyle/>
          <a:p>
            <a:r>
              <a:rPr lang="tr-TR" sz="800" b="1" dirty="0" err="1" smtClean="0"/>
              <a:t>Figure</a:t>
            </a:r>
            <a:r>
              <a:rPr lang="tr-TR" sz="800" b="1" dirty="0" smtClean="0"/>
              <a:t> 2: </a:t>
            </a:r>
            <a:r>
              <a:rPr lang="en-US" sz="800" dirty="0" smtClean="0"/>
              <a:t>BIM Community</a:t>
            </a:r>
            <a:r>
              <a:rPr lang="tr-TR" sz="800" dirty="0" smtClean="0"/>
              <a:t> </a:t>
            </a:r>
            <a:r>
              <a:rPr lang="en-US" sz="800" dirty="0" smtClean="0"/>
              <a:t>The </a:t>
            </a:r>
            <a:r>
              <a:rPr lang="en-US" sz="800" dirty="0"/>
              <a:t>BIM Execution </a:t>
            </a:r>
            <a:r>
              <a:rPr lang="en-US" sz="800" dirty="0" smtClean="0"/>
              <a:t>Plan</a:t>
            </a:r>
            <a:r>
              <a:rPr lang="tr-TR" sz="800" dirty="0"/>
              <a:t> </a:t>
            </a:r>
            <a:r>
              <a:rPr lang="tr-TR" sz="800" dirty="0" smtClean="0"/>
              <a:t>(URL-2)</a:t>
            </a:r>
            <a:endParaRPr lang="tr-TR" sz="800" dirty="0"/>
          </a:p>
        </p:txBody>
      </p:sp>
      <p:sp>
        <p:nvSpPr>
          <p:cNvPr id="9" name="Dikdörtgen 8"/>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3460775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0" y="1"/>
            <a:ext cx="91440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tr-TR" b="1" dirty="0" smtClean="0">
                <a:solidFill>
                  <a:schemeClr val="bg1"/>
                </a:solidFill>
              </a:rPr>
              <a:t>REFERENCES</a:t>
            </a:r>
          </a:p>
          <a:p>
            <a:pPr>
              <a:buFont typeface="+mj-lt"/>
              <a:buAutoNum type="arabicPeriod"/>
            </a:pPr>
            <a:r>
              <a:rPr lang="en-US" sz="1100" dirty="0" smtClean="0">
                <a:solidFill>
                  <a:schemeClr val="bg1"/>
                </a:solidFill>
              </a:rPr>
              <a:t>J. A. </a:t>
            </a:r>
            <a:r>
              <a:rPr lang="en-US" sz="1100" dirty="0" err="1" smtClean="0">
                <a:solidFill>
                  <a:schemeClr val="bg1"/>
                </a:solidFill>
              </a:rPr>
              <a:t>Ramírez-Sáenz</a:t>
            </a:r>
            <a:r>
              <a:rPr lang="en-US" sz="1100" dirty="0" smtClean="0">
                <a:solidFill>
                  <a:schemeClr val="bg1"/>
                </a:solidFill>
              </a:rPr>
              <a:t>, J. M. Gómez-Sánchez, J. L. </a:t>
            </a:r>
            <a:r>
              <a:rPr lang="en-US" sz="1100" dirty="0" err="1" smtClean="0">
                <a:solidFill>
                  <a:schemeClr val="bg1"/>
                </a:solidFill>
              </a:rPr>
              <a:t>Ponz-Tienda</a:t>
            </a:r>
            <a:r>
              <a:rPr lang="en-US" sz="1100" dirty="0" smtClean="0">
                <a:solidFill>
                  <a:schemeClr val="bg1"/>
                </a:solidFill>
              </a:rPr>
              <a:t>, J. P. Romero-Cortés and L. Gutiérrez-</a:t>
            </a:r>
            <a:r>
              <a:rPr lang="en-US" sz="1100" dirty="0" err="1" smtClean="0">
                <a:solidFill>
                  <a:schemeClr val="bg1"/>
                </a:solidFill>
              </a:rPr>
              <a:t>Bucheli</a:t>
            </a:r>
            <a:r>
              <a:rPr lang="en-US" sz="1100" dirty="0" smtClean="0">
                <a:solidFill>
                  <a:schemeClr val="bg1"/>
                </a:solidFill>
              </a:rPr>
              <a:t>, (2018). “Requirements For a BIM Execution Plan (BEP): A Proposal For Application in Colombia”. Building &amp; Management, vol. 2(2), pp. 05-14.</a:t>
            </a:r>
            <a:endParaRPr lang="en-US" sz="1100" dirty="0">
              <a:solidFill>
                <a:schemeClr val="bg1"/>
              </a:solidFill>
            </a:endParaRPr>
          </a:p>
          <a:p>
            <a:pPr>
              <a:buFont typeface="+mj-lt"/>
              <a:buAutoNum type="arabicPeriod"/>
            </a:pPr>
            <a:r>
              <a:rPr lang="en-US" sz="1100" dirty="0" err="1" smtClean="0">
                <a:solidFill>
                  <a:schemeClr val="bg1"/>
                </a:solidFill>
              </a:rPr>
              <a:t>Lozinski</a:t>
            </a:r>
            <a:r>
              <a:rPr lang="en-US" sz="1100" dirty="0">
                <a:solidFill>
                  <a:schemeClr val="bg1"/>
                </a:solidFill>
              </a:rPr>
              <a:t>, I. (2020). “Creating a successful BIM Execution Plan: Part 1”,   https://bimcorner.com/creating-a-successful-bim-execution-plan-part-1/ (</a:t>
            </a:r>
            <a:r>
              <a:rPr lang="en-US" sz="1100" dirty="0" err="1">
                <a:solidFill>
                  <a:schemeClr val="bg1"/>
                </a:solidFill>
              </a:rPr>
              <a:t>erişim</a:t>
            </a:r>
            <a:r>
              <a:rPr lang="en-US" sz="1100" dirty="0">
                <a:solidFill>
                  <a:schemeClr val="bg1"/>
                </a:solidFill>
              </a:rPr>
              <a:t> </a:t>
            </a:r>
            <a:r>
              <a:rPr lang="en-US" sz="1100" dirty="0" err="1">
                <a:solidFill>
                  <a:schemeClr val="bg1"/>
                </a:solidFill>
              </a:rPr>
              <a:t>tarihi</a:t>
            </a:r>
            <a:r>
              <a:rPr lang="en-US" sz="1100" dirty="0">
                <a:solidFill>
                  <a:schemeClr val="bg1"/>
                </a:solidFill>
              </a:rPr>
              <a:t>: 07.07.2021). </a:t>
            </a:r>
          </a:p>
          <a:p>
            <a:pPr>
              <a:buFont typeface="+mj-lt"/>
              <a:buAutoNum type="arabicPeriod"/>
            </a:pPr>
            <a:r>
              <a:rPr lang="en-US" sz="1100" dirty="0" smtClean="0">
                <a:solidFill>
                  <a:schemeClr val="bg1"/>
                </a:solidFill>
              </a:rPr>
              <a:t>Building </a:t>
            </a:r>
            <a:r>
              <a:rPr lang="en-US" sz="1100" dirty="0">
                <a:solidFill>
                  <a:schemeClr val="bg1"/>
                </a:solidFill>
              </a:rPr>
              <a:t>and Construction Authority, (2013). “Singapore BIM Guide - V2.0,” Cornet, pp. 1–70</a:t>
            </a:r>
            <a:r>
              <a:rPr lang="en-US" sz="1100" dirty="0" smtClean="0">
                <a:solidFill>
                  <a:schemeClr val="bg1"/>
                </a:solidFill>
              </a:rPr>
              <a:t>.</a:t>
            </a:r>
            <a:endParaRPr lang="en-US" sz="1100" dirty="0">
              <a:solidFill>
                <a:schemeClr val="bg1"/>
              </a:solidFill>
            </a:endParaRPr>
          </a:p>
          <a:p>
            <a:pPr>
              <a:buFont typeface="+mj-lt"/>
              <a:buAutoNum type="arabicPeriod"/>
            </a:pPr>
            <a:r>
              <a:rPr lang="en-US" sz="1100" dirty="0" err="1" smtClean="0">
                <a:solidFill>
                  <a:schemeClr val="bg1"/>
                </a:solidFill>
              </a:rPr>
              <a:t>Hrdina</a:t>
            </a:r>
            <a:r>
              <a:rPr lang="en-US" sz="1100" dirty="0">
                <a:solidFill>
                  <a:schemeClr val="bg1"/>
                </a:solidFill>
              </a:rPr>
              <a:t>, O.,  </a:t>
            </a:r>
            <a:r>
              <a:rPr lang="en-US" sz="1100" dirty="0" err="1">
                <a:solidFill>
                  <a:schemeClr val="bg1"/>
                </a:solidFill>
              </a:rPr>
              <a:t>Matějka</a:t>
            </a:r>
            <a:r>
              <a:rPr lang="en-US" sz="1100" dirty="0">
                <a:solidFill>
                  <a:schemeClr val="bg1"/>
                </a:solidFill>
              </a:rPr>
              <a:t>, P., (2016). “</a:t>
            </a:r>
            <a:r>
              <a:rPr lang="en-US" sz="1100" dirty="0" err="1">
                <a:solidFill>
                  <a:schemeClr val="bg1"/>
                </a:solidFill>
              </a:rPr>
              <a:t>Bım</a:t>
            </a:r>
            <a:r>
              <a:rPr lang="en-US" sz="1100" dirty="0">
                <a:solidFill>
                  <a:schemeClr val="bg1"/>
                </a:solidFill>
              </a:rPr>
              <a:t> Execution Plan in Czech Republic”. journal Business &amp; IT, 2, pp:17-23</a:t>
            </a:r>
            <a:r>
              <a:rPr lang="en-US" sz="1100" dirty="0" smtClean="0">
                <a:solidFill>
                  <a:schemeClr val="bg1"/>
                </a:solidFill>
              </a:rPr>
              <a:t>.</a:t>
            </a:r>
            <a:endParaRPr lang="tr-TR" sz="1100" dirty="0" smtClean="0">
              <a:solidFill>
                <a:schemeClr val="bg1"/>
              </a:solidFill>
            </a:endParaRPr>
          </a:p>
          <a:p>
            <a:pPr>
              <a:buFont typeface="+mj-lt"/>
              <a:buAutoNum type="arabicPeriod"/>
            </a:pPr>
            <a:r>
              <a:rPr lang="tr-TR" sz="1100" dirty="0" err="1" smtClean="0">
                <a:solidFill>
                  <a:schemeClr val="bg1"/>
                </a:solidFill>
              </a:rPr>
              <a:t>Lozinski</a:t>
            </a:r>
            <a:r>
              <a:rPr lang="tr-TR" sz="1100" dirty="0" smtClean="0">
                <a:solidFill>
                  <a:schemeClr val="bg1"/>
                </a:solidFill>
              </a:rPr>
              <a:t>, I. (2020). </a:t>
            </a:r>
            <a:r>
              <a:rPr lang="en-US" sz="1100" dirty="0" smtClean="0">
                <a:solidFill>
                  <a:schemeClr val="bg1"/>
                </a:solidFill>
              </a:rPr>
              <a:t>“Creating Successful B</a:t>
            </a:r>
            <a:r>
              <a:rPr lang="tr-TR" sz="1100" dirty="0" smtClean="0">
                <a:solidFill>
                  <a:schemeClr val="bg1"/>
                </a:solidFill>
              </a:rPr>
              <a:t>IM</a:t>
            </a:r>
            <a:r>
              <a:rPr lang="en-US" sz="1100" dirty="0" smtClean="0">
                <a:solidFill>
                  <a:schemeClr val="bg1"/>
                </a:solidFill>
              </a:rPr>
              <a:t> Execution Plan. Part 3: Design A B</a:t>
            </a:r>
            <a:r>
              <a:rPr lang="tr-TR" sz="1100" dirty="0" smtClean="0">
                <a:solidFill>
                  <a:schemeClr val="bg1"/>
                </a:solidFill>
              </a:rPr>
              <a:t>IM</a:t>
            </a:r>
            <a:r>
              <a:rPr lang="en-US" sz="1100" dirty="0" smtClean="0">
                <a:solidFill>
                  <a:schemeClr val="bg1"/>
                </a:solidFill>
              </a:rPr>
              <a:t> Process</a:t>
            </a:r>
            <a:r>
              <a:rPr lang="en-US" sz="1100" dirty="0">
                <a:solidFill>
                  <a:schemeClr val="bg1"/>
                </a:solidFill>
              </a:rPr>
              <a:t>”, https://bimcorner.com/creating-successful-bim-execution-plan-part-3-design-a-bim-process/ </a:t>
            </a:r>
            <a:r>
              <a:rPr lang="tr-TR" sz="1100" dirty="0" smtClean="0">
                <a:solidFill>
                  <a:schemeClr val="bg1"/>
                </a:solidFill>
              </a:rPr>
              <a:t>. </a:t>
            </a:r>
            <a:r>
              <a:rPr lang="en-US" sz="1100" dirty="0" smtClean="0">
                <a:solidFill>
                  <a:schemeClr val="bg1"/>
                </a:solidFill>
              </a:rPr>
              <a:t>(</a:t>
            </a:r>
            <a:r>
              <a:rPr lang="en-US" sz="1100" dirty="0" err="1">
                <a:solidFill>
                  <a:schemeClr val="bg1"/>
                </a:solidFill>
              </a:rPr>
              <a:t>erişim</a:t>
            </a:r>
            <a:r>
              <a:rPr lang="en-US" sz="1100" dirty="0">
                <a:solidFill>
                  <a:schemeClr val="bg1"/>
                </a:solidFill>
              </a:rPr>
              <a:t> </a:t>
            </a:r>
            <a:r>
              <a:rPr lang="en-US" sz="1100" dirty="0" err="1">
                <a:solidFill>
                  <a:schemeClr val="bg1"/>
                </a:solidFill>
              </a:rPr>
              <a:t>tarihi</a:t>
            </a:r>
            <a:r>
              <a:rPr lang="en-US" sz="1100" dirty="0">
                <a:solidFill>
                  <a:schemeClr val="bg1"/>
                </a:solidFill>
              </a:rPr>
              <a:t>: 07.07.2021). </a:t>
            </a:r>
            <a:endParaRPr lang="tr-TR" sz="1100" dirty="0" smtClean="0">
              <a:solidFill>
                <a:schemeClr val="bg1"/>
              </a:solidFill>
            </a:endParaRPr>
          </a:p>
          <a:p>
            <a:pPr>
              <a:buFont typeface="+mj-lt"/>
              <a:buAutoNum type="arabicPeriod"/>
            </a:pPr>
            <a:r>
              <a:rPr lang="tr-TR" sz="1100" dirty="0" err="1" smtClean="0">
                <a:solidFill>
                  <a:schemeClr val="bg1"/>
                </a:solidFill>
              </a:rPr>
              <a:t>Byard</a:t>
            </a:r>
            <a:r>
              <a:rPr lang="tr-TR" sz="1100" dirty="0" smtClean="0">
                <a:solidFill>
                  <a:schemeClr val="bg1"/>
                </a:solidFill>
              </a:rPr>
              <a:t>, A. &amp; </a:t>
            </a:r>
            <a:r>
              <a:rPr lang="tr-TR" sz="1100" dirty="0" err="1" smtClean="0">
                <a:solidFill>
                  <a:schemeClr val="bg1"/>
                </a:solidFill>
              </a:rPr>
              <a:t>LaChance</a:t>
            </a:r>
            <a:r>
              <a:rPr lang="tr-TR" sz="1100" dirty="0" smtClean="0">
                <a:solidFill>
                  <a:schemeClr val="bg1"/>
                </a:solidFill>
              </a:rPr>
              <a:t>, B. (2012). </a:t>
            </a:r>
            <a:r>
              <a:rPr lang="en-US" sz="1100" dirty="0">
                <a:solidFill>
                  <a:schemeClr val="bg1"/>
                </a:solidFill>
              </a:rPr>
              <a:t>“ </a:t>
            </a:r>
            <a:r>
              <a:rPr lang="en-US" sz="1100" dirty="0" smtClean="0">
                <a:solidFill>
                  <a:schemeClr val="bg1"/>
                </a:solidFill>
              </a:rPr>
              <a:t>Building Information Modeling</a:t>
            </a:r>
            <a:r>
              <a:rPr lang="tr-TR" sz="1100" dirty="0" smtClean="0">
                <a:solidFill>
                  <a:schemeClr val="bg1"/>
                </a:solidFill>
              </a:rPr>
              <a:t> </a:t>
            </a:r>
            <a:r>
              <a:rPr lang="en-US" sz="1100" dirty="0" smtClean="0">
                <a:solidFill>
                  <a:schemeClr val="bg1"/>
                </a:solidFill>
              </a:rPr>
              <a:t>Project Execution Plan”</a:t>
            </a:r>
            <a:r>
              <a:rPr lang="tr-TR" sz="1100" dirty="0" smtClean="0">
                <a:solidFill>
                  <a:schemeClr val="bg1"/>
                </a:solidFill>
              </a:rPr>
              <a:t>, …..</a:t>
            </a:r>
          </a:p>
          <a:p>
            <a:pPr>
              <a:buFont typeface="+mj-lt"/>
              <a:buAutoNum type="arabicPeriod"/>
            </a:pPr>
            <a:r>
              <a:rPr lang="tr-TR" sz="1000" dirty="0" smtClean="0">
                <a:solidFill>
                  <a:schemeClr val="bg1"/>
                </a:solidFill>
              </a:rPr>
              <a:t>URL1: </a:t>
            </a:r>
            <a:r>
              <a:rPr lang="tr-TR" sz="900" dirty="0" smtClean="0">
                <a:solidFill>
                  <a:schemeClr val="bg1"/>
                </a:solidFill>
              </a:rPr>
              <a:t>https</a:t>
            </a:r>
            <a:r>
              <a:rPr lang="tr-TR" sz="900" dirty="0">
                <a:solidFill>
                  <a:schemeClr val="bg1"/>
                </a:solidFill>
              </a:rPr>
              <a:t>://www.google.com/search?q=building+information+modelling&amp;tbm=isch&amp;ved=2ahUKEwi5sa2Tkov0AhXLxrsIHTc1ATYQ2-cCegQIABAA&amp;oq=BU%C4%B0LD%C4%B0NG+%</a:t>
            </a:r>
            <a:r>
              <a:rPr lang="tr-TR" sz="900" dirty="0" smtClean="0">
                <a:solidFill>
                  <a:schemeClr val="bg1"/>
                </a:solidFill>
              </a:rPr>
              <a:t>C4%B0NFORMAT%C4%B0ON+MODELL%C4%B0NG&amp;gs_lcp=CgNpbWcQARgAMgcIIxDvAxAnMgUIABCABDIGCAAQBxAeMgYIABAHEB4yBggAEAcQHjIECAAQHjIECAAQHlAAWABg1w1oAHAAeACAAZYBiAGWAZIBAzAuMZgBAKoBC2d3cy13aXotaW1nwAEB&amp;sclient=img&amp;ei=w1aKYfnDKcuN7_UPt-qEsAM&amp;bih=912&amp;biw=1920&amp;rlz=1C1EJFC_enTR844TR844#imgrc=7HPwvz9GqsSITM</a:t>
            </a:r>
          </a:p>
          <a:p>
            <a:pPr>
              <a:buFont typeface="+mj-lt"/>
              <a:buAutoNum type="arabicPeriod"/>
            </a:pPr>
            <a:r>
              <a:rPr lang="tr-TR" sz="1000" dirty="0" smtClean="0">
                <a:solidFill>
                  <a:schemeClr val="bg1"/>
                </a:solidFill>
              </a:rPr>
              <a:t>URL2:</a:t>
            </a:r>
            <a:r>
              <a:rPr lang="tr-TR" sz="900" dirty="0" smtClean="0">
                <a:solidFill>
                  <a:schemeClr val="bg1"/>
                </a:solidFill>
              </a:rPr>
              <a:t>https</a:t>
            </a:r>
            <a:r>
              <a:rPr lang="tr-TR" sz="900" dirty="0">
                <a:solidFill>
                  <a:schemeClr val="bg1"/>
                </a:solidFill>
              </a:rPr>
              <a:t>://www.google.com/search?q=bim+execution+plan&amp;rlz=1C1EJFC_enTR844TR844&amp;sxsrf=AOaemvLeGPjhlRCwkXATjnIpiBSTw3B94g:1636456425769&amp;source=lnms&amp;tbm=isch&amp;sa=X&amp;sqi=2&amp;ved=2ahUKEwi2xMqfk4v0AhW7kWoFHWJIDfAQ_AUoAXoECAEQAw&amp;biw=1920&amp;bih=912&amp;dpr=1#imgrc=Yxmh1NPVdhtmAM</a:t>
            </a:r>
            <a:endParaRPr lang="tr-TR" sz="900" dirty="0" smtClean="0">
              <a:solidFill>
                <a:schemeClr val="bg1"/>
              </a:solidFill>
            </a:endParaRPr>
          </a:p>
          <a:p>
            <a:pPr>
              <a:buFont typeface="+mj-lt"/>
              <a:buAutoNum type="arabicPeriod"/>
            </a:pPr>
            <a:r>
              <a:rPr lang="tr-TR" sz="1000" dirty="0">
                <a:solidFill>
                  <a:schemeClr val="bg1"/>
                </a:solidFill>
              </a:rPr>
              <a:t>URL3: </a:t>
            </a:r>
            <a:r>
              <a:rPr lang="tr-TR" sz="900" dirty="0" smtClean="0">
                <a:solidFill>
                  <a:schemeClr val="bg1"/>
                </a:solidFill>
              </a:rPr>
              <a:t>https</a:t>
            </a:r>
            <a:r>
              <a:rPr lang="tr-TR" sz="900" dirty="0">
                <a:solidFill>
                  <a:schemeClr val="bg1"/>
                </a:solidFill>
              </a:rPr>
              <a:t>://tr.pinterest.com/pin/785033778792647997/</a:t>
            </a:r>
            <a:endParaRPr lang="tr-TR" sz="900" dirty="0" smtClean="0">
              <a:solidFill>
                <a:schemeClr val="bg1"/>
              </a:solidFill>
            </a:endParaRPr>
          </a:p>
          <a:p>
            <a:pPr>
              <a:buFont typeface="+mj-lt"/>
              <a:buAutoNum type="arabicPeriod"/>
            </a:pPr>
            <a:r>
              <a:rPr lang="tr-TR" sz="1000" dirty="0">
                <a:solidFill>
                  <a:schemeClr val="bg1"/>
                </a:solidFill>
              </a:rPr>
              <a:t>URL4: </a:t>
            </a:r>
            <a:r>
              <a:rPr lang="tr-TR" sz="900" dirty="0" smtClean="0">
                <a:solidFill>
                  <a:schemeClr val="bg1"/>
                </a:solidFill>
              </a:rPr>
              <a:t>https</a:t>
            </a:r>
            <a:r>
              <a:rPr lang="tr-TR" sz="900" dirty="0">
                <a:solidFill>
                  <a:schemeClr val="bg1"/>
                </a:solidFill>
              </a:rPr>
              <a:t>://tr.pinterest.com/pin/367113807132555563/</a:t>
            </a:r>
            <a:endParaRPr lang="tr-TR" sz="900" dirty="0" smtClean="0">
              <a:solidFill>
                <a:schemeClr val="bg1"/>
              </a:solidFill>
            </a:endParaRPr>
          </a:p>
          <a:p>
            <a:pPr>
              <a:buFont typeface="+mj-lt"/>
              <a:buAutoNum type="arabicPeriod"/>
            </a:pPr>
            <a:r>
              <a:rPr lang="tr-TR" sz="1000" dirty="0">
                <a:solidFill>
                  <a:schemeClr val="bg1"/>
                </a:solidFill>
              </a:rPr>
              <a:t>URL5: </a:t>
            </a:r>
            <a:r>
              <a:rPr lang="tr-TR" sz="900" dirty="0" smtClean="0">
                <a:solidFill>
                  <a:schemeClr val="bg1"/>
                </a:solidFill>
              </a:rPr>
              <a:t>https</a:t>
            </a:r>
            <a:r>
              <a:rPr lang="tr-TR" sz="900" dirty="0">
                <a:solidFill>
                  <a:schemeClr val="bg1"/>
                </a:solidFill>
              </a:rPr>
              <a:t>://tr.pinterest.com/pin/672091944396019969/</a:t>
            </a:r>
            <a:endParaRPr lang="tr-TR" sz="900" dirty="0" smtClean="0">
              <a:solidFill>
                <a:schemeClr val="bg1"/>
              </a:solidFill>
            </a:endParaRPr>
          </a:p>
          <a:p>
            <a:pPr>
              <a:buFont typeface="+mj-lt"/>
              <a:buAutoNum type="arabicPeriod"/>
            </a:pPr>
            <a:r>
              <a:rPr lang="tr-TR" sz="1000" dirty="0">
                <a:solidFill>
                  <a:schemeClr val="bg1"/>
                </a:solidFill>
              </a:rPr>
              <a:t>URL6: </a:t>
            </a:r>
            <a:r>
              <a:rPr lang="tr-TR" sz="900" dirty="0" smtClean="0">
                <a:solidFill>
                  <a:schemeClr val="bg1"/>
                </a:solidFill>
              </a:rPr>
              <a:t>https</a:t>
            </a:r>
            <a:r>
              <a:rPr lang="tr-TR" sz="900" dirty="0">
                <a:solidFill>
                  <a:schemeClr val="bg1"/>
                </a:solidFill>
              </a:rPr>
              <a:t>://tr.pinterest.com/pin/172614598208917741/</a:t>
            </a:r>
            <a:endParaRPr lang="tr-TR" sz="900" dirty="0" smtClean="0">
              <a:solidFill>
                <a:schemeClr val="bg1"/>
              </a:solidFill>
            </a:endParaRPr>
          </a:p>
          <a:p>
            <a:pPr>
              <a:buFont typeface="+mj-lt"/>
              <a:buAutoNum type="arabicPeriod"/>
            </a:pPr>
            <a:r>
              <a:rPr lang="tr-TR" sz="1000" dirty="0" smtClean="0">
                <a:solidFill>
                  <a:schemeClr val="bg1"/>
                </a:solidFill>
              </a:rPr>
              <a:t>URL7</a:t>
            </a:r>
            <a:r>
              <a:rPr lang="tr-TR" sz="1000" dirty="0">
                <a:solidFill>
                  <a:schemeClr val="bg1"/>
                </a:solidFill>
              </a:rPr>
              <a:t>: </a:t>
            </a:r>
            <a:r>
              <a:rPr lang="tr-TR" sz="900" dirty="0" smtClean="0">
                <a:solidFill>
                  <a:schemeClr val="bg1"/>
                </a:solidFill>
              </a:rPr>
              <a:t>https</a:t>
            </a:r>
            <a:r>
              <a:rPr lang="tr-TR" sz="900" dirty="0">
                <a:solidFill>
                  <a:schemeClr val="bg1"/>
                </a:solidFill>
              </a:rPr>
              <a:t>://tr.pinterest.com/pin/772648879820699523/</a:t>
            </a:r>
            <a:endParaRPr lang="tr-TR" sz="900" dirty="0" smtClean="0">
              <a:solidFill>
                <a:schemeClr val="bg1"/>
              </a:solidFill>
            </a:endParaRPr>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bg1"/>
                </a:solidFill>
              </a:rPr>
              <a:t>BLOCK IV</a:t>
            </a:r>
            <a:endParaRPr lang="tr-TR" dirty="0">
              <a:solidFill>
                <a:schemeClr val="bg1"/>
              </a:solidFill>
            </a:endParaRPr>
          </a:p>
        </p:txBody>
      </p:sp>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30670" t="33966" r="30659" b="43174"/>
          <a:stretch/>
        </p:blipFill>
        <p:spPr>
          <a:xfrm>
            <a:off x="395536" y="267494"/>
            <a:ext cx="2088232" cy="864096"/>
          </a:xfrm>
          <a:prstGeom prst="rect">
            <a:avLst/>
          </a:prstGeom>
        </p:spPr>
      </p:pic>
      <p:pic>
        <p:nvPicPr>
          <p:cNvPr id="11" name="Resim 10"/>
          <p:cNvPicPr>
            <a:picLocks noChangeAspect="1"/>
          </p:cNvPicPr>
          <p:nvPr/>
        </p:nvPicPr>
        <p:blipFill rotWithShape="1">
          <a:blip r:embed="rId3" cstate="print">
            <a:extLst>
              <a:ext uri="{28A0092B-C50C-407E-A947-70E740481C1C}">
                <a14:useLocalDpi xmlns:a14="http://schemas.microsoft.com/office/drawing/2010/main" val="0"/>
              </a:ext>
            </a:extLst>
          </a:blip>
          <a:srcRect l="12475" t="28713" r="9554" b="31188"/>
          <a:stretch/>
        </p:blipFill>
        <p:spPr>
          <a:xfrm>
            <a:off x="6444209" y="339502"/>
            <a:ext cx="1800200" cy="648072"/>
          </a:xfrm>
          <a:prstGeom prst="rect">
            <a:avLst/>
          </a:prstGeom>
        </p:spPr>
      </p:pic>
    </p:spTree>
    <p:extLst>
      <p:ext uri="{BB962C8B-B14F-4D97-AF65-F5344CB8AC3E}">
        <p14:creationId xmlns:p14="http://schemas.microsoft.com/office/powerpoint/2010/main" val="2725650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A: BIM </a:t>
            </a:r>
            <a:r>
              <a:rPr lang="en-US" sz="2400" b="1" dirty="0" smtClean="0"/>
              <a:t>EXECUTION </a:t>
            </a:r>
            <a:r>
              <a:rPr lang="en-US" sz="2400" b="1" dirty="0"/>
              <a:t>PLAN OVERVIEW</a:t>
            </a:r>
          </a:p>
          <a:p>
            <a:pPr lvl="1"/>
            <a:r>
              <a:rPr lang="en-US" sz="2000" b="1" dirty="0"/>
              <a:t>WHAT IS THE BIM </a:t>
            </a:r>
            <a:r>
              <a:rPr lang="en-US" sz="2000" b="1" dirty="0" smtClean="0"/>
              <a:t>EXECUTION </a:t>
            </a:r>
            <a:r>
              <a:rPr lang="en-US" sz="2000" b="1" dirty="0"/>
              <a:t>PLAN</a:t>
            </a:r>
            <a:r>
              <a:rPr lang="en-US" sz="2000" b="1" dirty="0" smtClean="0"/>
              <a:t>?</a:t>
            </a:r>
            <a:endParaRPr lang="tr-TR" sz="2000" b="1" dirty="0" smtClean="0"/>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2" name="Metin kutusu 1"/>
          <p:cNvSpPr txBox="1"/>
          <p:nvPr/>
        </p:nvSpPr>
        <p:spPr>
          <a:xfrm>
            <a:off x="899592" y="1995686"/>
            <a:ext cx="4824536" cy="2031325"/>
          </a:xfrm>
          <a:prstGeom prst="rect">
            <a:avLst/>
          </a:prstGeom>
          <a:noFill/>
        </p:spPr>
        <p:txBody>
          <a:bodyPr wrap="square" rtlCol="0">
            <a:spAutoFit/>
          </a:bodyPr>
          <a:lstStyle/>
          <a:p>
            <a:pPr marL="0" lvl="1" algn="just"/>
            <a:r>
              <a:rPr lang="en-US" sz="1400" dirty="0"/>
              <a:t>It should be noted that there is no universal BIM application method for every project. Each team should effectively design a well-tailored BEP implementation strategy. Therefore, only the team that understands the project's goals, characteristics and capabilities of its members can effectively implement BIM in the project. </a:t>
            </a:r>
            <a:r>
              <a:rPr lang="en-US" sz="1400" dirty="0"/>
              <a:t>After creating the plan, the team should monitor progress against the plan</a:t>
            </a:r>
            <a:r>
              <a:rPr lang="en-US" sz="1400" dirty="0" smtClean="0"/>
              <a:t>.</a:t>
            </a:r>
            <a:r>
              <a:rPr lang="tr-TR" sz="1400" dirty="0" smtClean="0"/>
              <a:t> </a:t>
            </a:r>
            <a:r>
              <a:rPr lang="en-US" sz="1400" dirty="0" smtClean="0"/>
              <a:t>Continuously </a:t>
            </a:r>
            <a:r>
              <a:rPr lang="en-US" sz="1400" dirty="0"/>
              <a:t>developing, updating and correcting the plan at every stage of the project is crucial to obtain maximum benefit from BIM implementation [2].</a:t>
            </a:r>
            <a:endParaRPr lang="tr-TR" sz="1400" dirty="0"/>
          </a:p>
        </p:txBody>
      </p:sp>
      <p:sp>
        <p:nvSpPr>
          <p:cNvPr id="8" name="Dikdörtgen 7"/>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28673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A: BIM </a:t>
            </a:r>
            <a:r>
              <a:rPr lang="en-US" sz="2400" b="1" dirty="0" smtClean="0"/>
              <a:t>EXECUTION </a:t>
            </a:r>
            <a:r>
              <a:rPr lang="en-US" sz="2400" b="1" dirty="0"/>
              <a:t>PLAN OVERVIEW</a:t>
            </a:r>
          </a:p>
          <a:p>
            <a:pPr lvl="1"/>
            <a:r>
              <a:rPr lang="en-US" sz="2000" b="1" dirty="0"/>
              <a:t>WHY IS THE BIM </a:t>
            </a:r>
            <a:r>
              <a:rPr lang="en-US" sz="2000" b="1" dirty="0" smtClean="0"/>
              <a:t>EXECUTION </a:t>
            </a:r>
            <a:r>
              <a:rPr lang="en-US" sz="2000" b="1" dirty="0"/>
              <a:t>PLAN DONE?</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3213335" cy="1169551"/>
          </a:xfrm>
          <a:prstGeom prst="rect">
            <a:avLst/>
          </a:prstGeom>
          <a:noFill/>
        </p:spPr>
        <p:txBody>
          <a:bodyPr wrap="square" rtlCol="0">
            <a:spAutoFit/>
          </a:bodyPr>
          <a:lstStyle/>
          <a:p>
            <a:pPr marL="0" lvl="1" algn="just"/>
            <a:r>
              <a:rPr lang="en-US" sz="1400" dirty="0"/>
              <a:t>One way to streamline the BIM implementation process on a project in an organized and efficient way is to create a BIM Execution Plan (BEP) before starting the design phase[1]. </a:t>
            </a:r>
            <a:endParaRPr lang="tr-TR" sz="14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
        <p:nvSpPr>
          <p:cNvPr id="8" name="Metin kutusu 7"/>
          <p:cNvSpPr txBox="1"/>
          <p:nvPr/>
        </p:nvSpPr>
        <p:spPr>
          <a:xfrm>
            <a:off x="5364088" y="4355995"/>
            <a:ext cx="2605276" cy="215444"/>
          </a:xfrm>
          <a:prstGeom prst="rect">
            <a:avLst/>
          </a:prstGeom>
          <a:noFill/>
        </p:spPr>
        <p:txBody>
          <a:bodyPr wrap="square" rtlCol="0">
            <a:spAutoFit/>
          </a:bodyPr>
          <a:lstStyle/>
          <a:p>
            <a:pPr algn="ctr"/>
            <a:r>
              <a:rPr lang="tr-TR" sz="800" b="1" dirty="0" err="1" smtClean="0"/>
              <a:t>Figure</a:t>
            </a:r>
            <a:r>
              <a:rPr lang="tr-TR" sz="800" b="1" dirty="0" smtClean="0"/>
              <a:t> 3: </a:t>
            </a:r>
            <a:r>
              <a:rPr lang="tr-TR" sz="800" dirty="0" smtClean="0"/>
              <a:t>(URL-3)</a:t>
            </a:r>
            <a:endParaRPr lang="tr-TR" sz="800" dirty="0"/>
          </a:p>
        </p:txBody>
      </p:sp>
      <p:pic>
        <p:nvPicPr>
          <p:cNvPr id="2" name="Resim 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38178" y="2116111"/>
            <a:ext cx="3723371" cy="2086144"/>
          </a:xfrm>
          <a:prstGeom prst="rect">
            <a:avLst/>
          </a:prstGeom>
        </p:spPr>
      </p:pic>
    </p:spTree>
    <p:extLst>
      <p:ext uri="{BB962C8B-B14F-4D97-AF65-F5344CB8AC3E}">
        <p14:creationId xmlns:p14="http://schemas.microsoft.com/office/powerpoint/2010/main" val="244179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A: BIM </a:t>
            </a:r>
            <a:r>
              <a:rPr lang="en-US" sz="2400" b="1" dirty="0" smtClean="0"/>
              <a:t>EXECUTION </a:t>
            </a:r>
            <a:r>
              <a:rPr lang="en-US" sz="2400" b="1" dirty="0"/>
              <a:t>PLAN OVERVIEW</a:t>
            </a:r>
          </a:p>
          <a:p>
            <a:pPr lvl="1"/>
            <a:r>
              <a:rPr lang="en-US" sz="2000" b="1" dirty="0"/>
              <a:t>WHY IS THE BIM </a:t>
            </a:r>
            <a:r>
              <a:rPr lang="en-US" sz="2000" b="1" dirty="0" smtClean="0"/>
              <a:t>EXECUTION </a:t>
            </a:r>
            <a:r>
              <a:rPr lang="en-US" sz="2000" b="1" dirty="0"/>
              <a:t>PLAN DONE?</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4320480" cy="2462213"/>
          </a:xfrm>
          <a:prstGeom prst="rect">
            <a:avLst/>
          </a:prstGeom>
          <a:noFill/>
        </p:spPr>
        <p:txBody>
          <a:bodyPr wrap="square" rtlCol="0">
            <a:spAutoFit/>
          </a:bodyPr>
          <a:lstStyle/>
          <a:p>
            <a:pPr marL="0" lvl="1" algn="just"/>
            <a:r>
              <a:rPr lang="en-US" sz="1400" dirty="0"/>
              <a:t>The BEP is a procedural process that outlines the overall vision of the project with implementation details for the project team to follow throughout the project. It also helps the employer and project members document the BIM deliverables and processes agreed for the project and defines roles and responsibilities for each of these deliverables [3]. </a:t>
            </a:r>
            <a:endParaRPr lang="tr-TR" sz="1400" dirty="0" smtClean="0"/>
          </a:p>
          <a:p>
            <a:pPr marL="0" lvl="1" algn="just"/>
            <a:r>
              <a:rPr lang="en-US" sz="1400" dirty="0" smtClean="0"/>
              <a:t>By </a:t>
            </a:r>
            <a:r>
              <a:rPr lang="en-US" sz="1400" dirty="0"/>
              <a:t>increasing the level of planning, the number of uncertainties in the implementation process is reduced and thus the overall risk for all parties involved in the project is reduced [2].</a:t>
            </a:r>
            <a:endParaRPr lang="tr-TR" sz="14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3996652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sz="2400" b="1" dirty="0"/>
              <a:t>SECTION A: BIM </a:t>
            </a:r>
            <a:r>
              <a:rPr lang="en-US" sz="2400" b="1" dirty="0" smtClean="0"/>
              <a:t>EXECUTION </a:t>
            </a:r>
            <a:r>
              <a:rPr lang="en-US" sz="2400" b="1" dirty="0"/>
              <a:t>PLAN OVERVIEW</a:t>
            </a:r>
          </a:p>
          <a:p>
            <a:pPr lvl="1"/>
            <a:r>
              <a:rPr lang="en-US" sz="2000" b="1" dirty="0"/>
              <a:t>BIM </a:t>
            </a:r>
            <a:r>
              <a:rPr lang="en-US" sz="2000" b="1" dirty="0" smtClean="0"/>
              <a:t>EXECUTION </a:t>
            </a:r>
            <a:r>
              <a:rPr lang="en-US" sz="2000" b="1" dirty="0"/>
              <a:t>PLAN COMPONENTS</a:t>
            </a:r>
          </a:p>
        </p:txBody>
      </p:sp>
      <p:pic>
        <p:nvPicPr>
          <p:cNvPr id="4" name="Imagen 33" descr="Imagen que contiene dibujo, señal&#10;&#10;Descripción generada automáticamente"/>
          <p:cNvPicPr/>
          <p:nvPr/>
        </p:nvPicPr>
        <p:blipFill>
          <a:blip r:embed="rId2" cstate="print">
            <a:extLst>
              <a:ext uri="{28A0092B-C50C-407E-A947-70E740481C1C}">
                <a14:useLocalDpi xmlns:a14="http://schemas.microsoft.com/office/drawing/2010/main" val="0"/>
              </a:ext>
            </a:extLst>
          </a:blip>
          <a:stretch>
            <a:fillRect/>
          </a:stretch>
        </p:blipFill>
        <p:spPr>
          <a:xfrm>
            <a:off x="467544" y="267494"/>
            <a:ext cx="1952625" cy="671195"/>
          </a:xfrm>
          <a:prstGeom prst="rect">
            <a:avLst/>
          </a:prstGeom>
        </p:spPr>
      </p:pic>
      <p:pic>
        <p:nvPicPr>
          <p:cNvPr id="5" name="Imagen 34" descr="Interfaz de usuario gráfica, Texto, Aplicación&#10;&#10;Descripción generada automáticamente"/>
          <p:cNvPicPr/>
          <p:nvPr/>
        </p:nvPicPr>
        <p:blipFill>
          <a:blip r:embed="rId3" cstate="print">
            <a:extLst>
              <a:ext uri="{28A0092B-C50C-407E-A947-70E740481C1C}">
                <a14:useLocalDpi xmlns:a14="http://schemas.microsoft.com/office/drawing/2010/main" val="0"/>
              </a:ext>
            </a:extLst>
          </a:blip>
          <a:stretch>
            <a:fillRect/>
          </a:stretch>
        </p:blipFill>
        <p:spPr>
          <a:xfrm>
            <a:off x="5796136" y="397669"/>
            <a:ext cx="2461260" cy="541020"/>
          </a:xfrm>
          <a:prstGeom prst="rect">
            <a:avLst/>
          </a:prstGeom>
        </p:spPr>
      </p:pic>
      <p:sp>
        <p:nvSpPr>
          <p:cNvPr id="6" name="Metin kutusu 5"/>
          <p:cNvSpPr txBox="1"/>
          <p:nvPr/>
        </p:nvSpPr>
        <p:spPr>
          <a:xfrm>
            <a:off x="899592" y="1995686"/>
            <a:ext cx="6912768" cy="2246769"/>
          </a:xfrm>
          <a:prstGeom prst="rect">
            <a:avLst/>
          </a:prstGeom>
          <a:noFill/>
        </p:spPr>
        <p:txBody>
          <a:bodyPr wrap="square" rtlCol="0">
            <a:spAutoFit/>
          </a:bodyPr>
          <a:lstStyle/>
          <a:p>
            <a:pPr marL="0" lvl="1" algn="just"/>
            <a:r>
              <a:rPr lang="en-US" sz="1400" dirty="0"/>
              <a:t>BEP; It should express the scope of BIM implementation, the process flow for BIM tasks, and information exchange between parties, as well as describe the project and company infrastructure necessary to support implementation[4</a:t>
            </a:r>
            <a:r>
              <a:rPr lang="en-US" sz="1400" dirty="0" smtClean="0"/>
              <a:t>].</a:t>
            </a:r>
            <a:endParaRPr lang="tr-TR" sz="1400" dirty="0" smtClean="0"/>
          </a:p>
          <a:p>
            <a:pPr marL="285750" lvl="1" indent="-285750" algn="just">
              <a:buFont typeface="Arial" panose="020B0604020202020204" pitchFamily="34" charset="0"/>
              <a:buChar char="•"/>
            </a:pPr>
            <a:r>
              <a:rPr lang="en-US" sz="1400" dirty="0" smtClean="0"/>
              <a:t>Defining </a:t>
            </a:r>
            <a:r>
              <a:rPr lang="en-US" sz="1400" dirty="0"/>
              <a:t>project information,</a:t>
            </a:r>
          </a:p>
          <a:p>
            <a:pPr marL="285750" lvl="1" indent="-285750" algn="just">
              <a:buFont typeface="Arial" panose="020B0604020202020204" pitchFamily="34" charset="0"/>
              <a:buChar char="•"/>
            </a:pPr>
            <a:r>
              <a:rPr lang="en-US" sz="1400" dirty="0" smtClean="0"/>
              <a:t>Determining </a:t>
            </a:r>
            <a:r>
              <a:rPr lang="en-US" sz="1400" dirty="0"/>
              <a:t>the project BIM targets,</a:t>
            </a:r>
          </a:p>
          <a:p>
            <a:pPr marL="285750" lvl="1" indent="-285750" algn="just">
              <a:buFont typeface="Arial" panose="020B0604020202020204" pitchFamily="34" charset="0"/>
              <a:buChar char="•"/>
            </a:pPr>
            <a:r>
              <a:rPr lang="en-US" sz="1400" dirty="0" smtClean="0"/>
              <a:t>Choosing </a:t>
            </a:r>
            <a:r>
              <a:rPr lang="en-US" sz="1400" dirty="0"/>
              <a:t>BIM uses,</a:t>
            </a:r>
          </a:p>
          <a:p>
            <a:pPr marL="285750" lvl="1" indent="-285750" algn="just">
              <a:buFont typeface="Arial" panose="020B0604020202020204" pitchFamily="34" charset="0"/>
              <a:buChar char="•"/>
            </a:pPr>
            <a:r>
              <a:rPr lang="en-US" sz="1400" dirty="0" smtClean="0"/>
              <a:t>Creating </a:t>
            </a:r>
            <a:r>
              <a:rPr lang="en-US" sz="1400" dirty="0"/>
              <a:t>a BIM process,</a:t>
            </a:r>
          </a:p>
          <a:p>
            <a:pPr marL="285750" lvl="1" indent="-285750" algn="just">
              <a:buFont typeface="Arial" panose="020B0604020202020204" pitchFamily="34" charset="0"/>
              <a:buChar char="•"/>
            </a:pPr>
            <a:r>
              <a:rPr lang="en-US" sz="1400" dirty="0" smtClean="0"/>
              <a:t>Defining </a:t>
            </a:r>
            <a:r>
              <a:rPr lang="en-US" sz="1400" dirty="0"/>
              <a:t>how to exchange information,</a:t>
            </a:r>
          </a:p>
          <a:p>
            <a:pPr marL="285750" lvl="1" indent="-285750" algn="just">
              <a:buFont typeface="Arial" panose="020B0604020202020204" pitchFamily="34" charset="0"/>
              <a:buChar char="•"/>
            </a:pPr>
            <a:r>
              <a:rPr lang="en-US" sz="1400" dirty="0" smtClean="0"/>
              <a:t>Choosing </a:t>
            </a:r>
            <a:r>
              <a:rPr lang="en-US" sz="1400" dirty="0"/>
              <a:t>the right infrastructure.</a:t>
            </a:r>
          </a:p>
          <a:p>
            <a:pPr marL="0" lvl="1" algn="just"/>
            <a:endParaRPr lang="tr-TR" sz="1400" dirty="0"/>
          </a:p>
        </p:txBody>
      </p:sp>
      <p:sp>
        <p:nvSpPr>
          <p:cNvPr id="7" name="Dikdörtgen 6"/>
          <p:cNvSpPr/>
          <p:nvPr/>
        </p:nvSpPr>
        <p:spPr>
          <a:xfrm>
            <a:off x="0" y="4804013"/>
            <a:ext cx="9144000" cy="288000"/>
          </a:xfrm>
          <a:prstGeom prst="rect">
            <a:avLst/>
          </a:prstGeom>
          <a:solidFill>
            <a:schemeClr val="bg1">
              <a:lumMod val="6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tr-TR" dirty="0" smtClean="0">
                <a:solidFill>
                  <a:schemeClr val="accent1">
                    <a:lumMod val="75000"/>
                  </a:schemeClr>
                </a:solidFill>
              </a:rPr>
              <a:t>BLOCK IV</a:t>
            </a:r>
            <a:endParaRPr lang="tr-TR" dirty="0">
              <a:solidFill>
                <a:schemeClr val="accent1">
                  <a:lumMod val="75000"/>
                </a:schemeClr>
              </a:solidFill>
            </a:endParaRPr>
          </a:p>
        </p:txBody>
      </p:sp>
    </p:spTree>
    <p:extLst>
      <p:ext uri="{BB962C8B-B14F-4D97-AF65-F5344CB8AC3E}">
        <p14:creationId xmlns:p14="http://schemas.microsoft.com/office/powerpoint/2010/main" val="2673568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56A837DF520D45A82AAC6D5ADA1BD6" ma:contentTypeVersion="11" ma:contentTypeDescription="Create a new document." ma:contentTypeScope="" ma:versionID="1250ce605991cc54c557adef9ca2cb73">
  <xsd:schema xmlns:xsd="http://www.w3.org/2001/XMLSchema" xmlns:xs="http://www.w3.org/2001/XMLSchema" xmlns:p="http://schemas.microsoft.com/office/2006/metadata/properties" xmlns:ns2="c4670efe-c24d-4e9b-af57-328e719e311c" targetNamespace="http://schemas.microsoft.com/office/2006/metadata/properties" ma:root="true" ma:fieldsID="05d2afe922255e88d84e8c8b10c484c2" ns2:_="">
    <xsd:import namespace="c4670efe-c24d-4e9b-af57-328e719e31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0efe-c24d-4e9b-af57-328e719e3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2C7EDD-599B-452D-B330-D44433B94283}"/>
</file>

<file path=customXml/itemProps2.xml><?xml version="1.0" encoding="utf-8"?>
<ds:datastoreItem xmlns:ds="http://schemas.openxmlformats.org/officeDocument/2006/customXml" ds:itemID="{9378087D-ECBC-44E7-AA07-F8E63A94B611}"/>
</file>

<file path=customXml/itemProps3.xml><?xml version="1.0" encoding="utf-8"?>
<ds:datastoreItem xmlns:ds="http://schemas.openxmlformats.org/officeDocument/2006/customXml" ds:itemID="{A70CD7A7-2F8D-4D1D-A66F-BFAF5A472D9C}"/>
</file>

<file path=docProps/app.xml><?xml version="1.0" encoding="utf-8"?>
<Properties xmlns="http://schemas.openxmlformats.org/officeDocument/2006/extended-properties" xmlns:vt="http://schemas.openxmlformats.org/officeDocument/2006/docPropsVTypes">
  <TotalTime>1380</TotalTime>
  <Words>2813</Words>
  <Application>Microsoft Office PowerPoint</Application>
  <PresentationFormat>Ekran Gösterisi (16:9)</PresentationFormat>
  <Paragraphs>317</Paragraphs>
  <Slides>50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50</vt:i4>
      </vt:variant>
    </vt:vector>
  </HeadingPairs>
  <TitlesOfParts>
    <vt:vector size="55" baseType="lpstr">
      <vt:lpstr>Arial</vt:lpstr>
      <vt:lpstr>Calibri</vt:lpstr>
      <vt:lpstr>Cambria</vt:lpstr>
      <vt:lpstr>Wingdings</vt:lpstr>
      <vt:lpstr>Ofis Teması</vt:lpstr>
      <vt:lpstr>BIMVET 3 BIM EXECUTION PLAN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 EXECUTION PLAN</dc:title>
  <dc:creator>derya</dc:creator>
  <cp:lastModifiedBy>Araf Oyku Turken</cp:lastModifiedBy>
  <cp:revision>56</cp:revision>
  <dcterms:created xsi:type="dcterms:W3CDTF">2021-08-08T09:31:17Z</dcterms:created>
  <dcterms:modified xsi:type="dcterms:W3CDTF">2022-02-22T11:02:43Z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0x0101000456A837DF520D45A82AAC6D5ADA1BD6</vt:lpwstr>
  </property>
</Properties>
</file>